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0692130" cy="151193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97" Type="http://schemas.openxmlformats.org/officeDocument/2006/relationships/slideLayout" Target="../slideLayouts/slideLayout1.xml"/><Relationship Id="rId96" Type="http://schemas.openxmlformats.org/officeDocument/2006/relationships/image" Target="../media/image119.png"/><Relationship Id="rId95" Type="http://schemas.openxmlformats.org/officeDocument/2006/relationships/image" Target="../media/image118.png"/><Relationship Id="rId94" Type="http://schemas.openxmlformats.org/officeDocument/2006/relationships/image" Target="../media/image117.png"/><Relationship Id="rId93" Type="http://schemas.openxmlformats.org/officeDocument/2006/relationships/image" Target="../media/image116.png"/><Relationship Id="rId92" Type="http://schemas.openxmlformats.org/officeDocument/2006/relationships/image" Target="../media/image115.png"/><Relationship Id="rId91" Type="http://schemas.openxmlformats.org/officeDocument/2006/relationships/image" Target="../media/image114.png"/><Relationship Id="rId90" Type="http://schemas.openxmlformats.org/officeDocument/2006/relationships/image" Target="../media/image113.png"/><Relationship Id="rId9" Type="http://schemas.openxmlformats.org/officeDocument/2006/relationships/image" Target="../media/image32.png"/><Relationship Id="rId89" Type="http://schemas.openxmlformats.org/officeDocument/2006/relationships/image" Target="../media/image112.png"/><Relationship Id="rId88" Type="http://schemas.openxmlformats.org/officeDocument/2006/relationships/image" Target="../media/image111.png"/><Relationship Id="rId87" Type="http://schemas.openxmlformats.org/officeDocument/2006/relationships/image" Target="../media/image110.png"/><Relationship Id="rId86" Type="http://schemas.openxmlformats.org/officeDocument/2006/relationships/image" Target="../media/image109.png"/><Relationship Id="rId85" Type="http://schemas.openxmlformats.org/officeDocument/2006/relationships/image" Target="../media/image108.png"/><Relationship Id="rId84" Type="http://schemas.openxmlformats.org/officeDocument/2006/relationships/image" Target="../media/image107.png"/><Relationship Id="rId83" Type="http://schemas.openxmlformats.org/officeDocument/2006/relationships/image" Target="../media/image106.png"/><Relationship Id="rId82" Type="http://schemas.openxmlformats.org/officeDocument/2006/relationships/image" Target="../media/image105.png"/><Relationship Id="rId81" Type="http://schemas.openxmlformats.org/officeDocument/2006/relationships/image" Target="../media/image104.png"/><Relationship Id="rId80" Type="http://schemas.openxmlformats.org/officeDocument/2006/relationships/image" Target="../media/image103.png"/><Relationship Id="rId8" Type="http://schemas.openxmlformats.org/officeDocument/2006/relationships/image" Target="../media/image5.png"/><Relationship Id="rId79" Type="http://schemas.openxmlformats.org/officeDocument/2006/relationships/image" Target="../media/image102.png"/><Relationship Id="rId78" Type="http://schemas.openxmlformats.org/officeDocument/2006/relationships/image" Target="../media/image101.png"/><Relationship Id="rId77" Type="http://schemas.openxmlformats.org/officeDocument/2006/relationships/image" Target="../media/image100.png"/><Relationship Id="rId76" Type="http://schemas.openxmlformats.org/officeDocument/2006/relationships/image" Target="../media/image99.png"/><Relationship Id="rId75" Type="http://schemas.openxmlformats.org/officeDocument/2006/relationships/image" Target="../media/image98.png"/><Relationship Id="rId74" Type="http://schemas.openxmlformats.org/officeDocument/2006/relationships/image" Target="../media/image97.png"/><Relationship Id="rId73" Type="http://schemas.openxmlformats.org/officeDocument/2006/relationships/image" Target="../media/image96.png"/><Relationship Id="rId72" Type="http://schemas.openxmlformats.org/officeDocument/2006/relationships/image" Target="../media/image95.png"/><Relationship Id="rId71" Type="http://schemas.openxmlformats.org/officeDocument/2006/relationships/image" Target="../media/image94.png"/><Relationship Id="rId70" Type="http://schemas.openxmlformats.org/officeDocument/2006/relationships/image" Target="../media/image93.png"/><Relationship Id="rId7" Type="http://schemas.openxmlformats.org/officeDocument/2006/relationships/image" Target="../media/image31.png"/><Relationship Id="rId69" Type="http://schemas.openxmlformats.org/officeDocument/2006/relationships/image" Target="../media/image92.png"/><Relationship Id="rId68" Type="http://schemas.openxmlformats.org/officeDocument/2006/relationships/image" Target="../media/image91.png"/><Relationship Id="rId67" Type="http://schemas.openxmlformats.org/officeDocument/2006/relationships/image" Target="../media/image90.png"/><Relationship Id="rId66" Type="http://schemas.openxmlformats.org/officeDocument/2006/relationships/image" Target="../media/image89.png"/><Relationship Id="rId65" Type="http://schemas.openxmlformats.org/officeDocument/2006/relationships/image" Target="../media/image88.png"/><Relationship Id="rId64" Type="http://schemas.openxmlformats.org/officeDocument/2006/relationships/image" Target="../media/image87.png"/><Relationship Id="rId63" Type="http://schemas.openxmlformats.org/officeDocument/2006/relationships/image" Target="../media/image86.png"/><Relationship Id="rId62" Type="http://schemas.openxmlformats.org/officeDocument/2006/relationships/image" Target="../media/image85.png"/><Relationship Id="rId61" Type="http://schemas.openxmlformats.org/officeDocument/2006/relationships/image" Target="../media/image84.png"/><Relationship Id="rId60" Type="http://schemas.openxmlformats.org/officeDocument/2006/relationships/image" Target="../media/image83.png"/><Relationship Id="rId6" Type="http://schemas.openxmlformats.org/officeDocument/2006/relationships/image" Target="../media/image30.png"/><Relationship Id="rId59" Type="http://schemas.openxmlformats.org/officeDocument/2006/relationships/image" Target="../media/image82.png"/><Relationship Id="rId58" Type="http://schemas.openxmlformats.org/officeDocument/2006/relationships/image" Target="../media/image81.png"/><Relationship Id="rId57" Type="http://schemas.openxmlformats.org/officeDocument/2006/relationships/image" Target="../media/image80.png"/><Relationship Id="rId56" Type="http://schemas.openxmlformats.org/officeDocument/2006/relationships/image" Target="../media/image79.png"/><Relationship Id="rId55" Type="http://schemas.openxmlformats.org/officeDocument/2006/relationships/image" Target="../media/image78.png"/><Relationship Id="rId54" Type="http://schemas.openxmlformats.org/officeDocument/2006/relationships/image" Target="../media/image77.png"/><Relationship Id="rId53" Type="http://schemas.openxmlformats.org/officeDocument/2006/relationships/image" Target="../media/image76.png"/><Relationship Id="rId52" Type="http://schemas.openxmlformats.org/officeDocument/2006/relationships/image" Target="../media/image75.png"/><Relationship Id="rId51" Type="http://schemas.openxmlformats.org/officeDocument/2006/relationships/image" Target="../media/image74.png"/><Relationship Id="rId50" Type="http://schemas.openxmlformats.org/officeDocument/2006/relationships/image" Target="../media/image73.png"/><Relationship Id="rId5" Type="http://schemas.openxmlformats.org/officeDocument/2006/relationships/image" Target="../media/image29.png"/><Relationship Id="rId49" Type="http://schemas.openxmlformats.org/officeDocument/2006/relationships/image" Target="../media/image72.png"/><Relationship Id="rId48" Type="http://schemas.openxmlformats.org/officeDocument/2006/relationships/image" Target="../media/image71.png"/><Relationship Id="rId47" Type="http://schemas.openxmlformats.org/officeDocument/2006/relationships/image" Target="../media/image70.png"/><Relationship Id="rId46" Type="http://schemas.openxmlformats.org/officeDocument/2006/relationships/image" Target="../media/image69.png"/><Relationship Id="rId45" Type="http://schemas.openxmlformats.org/officeDocument/2006/relationships/image" Target="../media/image68.png"/><Relationship Id="rId44" Type="http://schemas.openxmlformats.org/officeDocument/2006/relationships/image" Target="../media/image67.png"/><Relationship Id="rId43" Type="http://schemas.openxmlformats.org/officeDocument/2006/relationships/image" Target="../media/image66.png"/><Relationship Id="rId42" Type="http://schemas.openxmlformats.org/officeDocument/2006/relationships/image" Target="../media/image65.png"/><Relationship Id="rId41" Type="http://schemas.openxmlformats.org/officeDocument/2006/relationships/image" Target="../media/image64.png"/><Relationship Id="rId40" Type="http://schemas.openxmlformats.org/officeDocument/2006/relationships/image" Target="../media/image63.png"/><Relationship Id="rId4" Type="http://schemas.openxmlformats.org/officeDocument/2006/relationships/image" Target="../media/image28.png"/><Relationship Id="rId39" Type="http://schemas.openxmlformats.org/officeDocument/2006/relationships/image" Target="../media/image62.png"/><Relationship Id="rId38" Type="http://schemas.openxmlformats.org/officeDocument/2006/relationships/image" Target="../media/image61.png"/><Relationship Id="rId37" Type="http://schemas.openxmlformats.org/officeDocument/2006/relationships/image" Target="../media/image60.png"/><Relationship Id="rId36" Type="http://schemas.openxmlformats.org/officeDocument/2006/relationships/image" Target="../media/image59.png"/><Relationship Id="rId35" Type="http://schemas.openxmlformats.org/officeDocument/2006/relationships/image" Target="../media/image58.png"/><Relationship Id="rId34" Type="http://schemas.openxmlformats.org/officeDocument/2006/relationships/image" Target="../media/image57.png"/><Relationship Id="rId33" Type="http://schemas.openxmlformats.org/officeDocument/2006/relationships/image" Target="../media/image56.png"/><Relationship Id="rId32" Type="http://schemas.openxmlformats.org/officeDocument/2006/relationships/image" Target="../media/image55.png"/><Relationship Id="rId31" Type="http://schemas.openxmlformats.org/officeDocument/2006/relationships/image" Target="../media/image54.png"/><Relationship Id="rId30" Type="http://schemas.openxmlformats.org/officeDocument/2006/relationships/image" Target="../media/image53.png"/><Relationship Id="rId3" Type="http://schemas.openxmlformats.org/officeDocument/2006/relationships/image" Target="../media/image27.png"/><Relationship Id="rId29" Type="http://schemas.openxmlformats.org/officeDocument/2006/relationships/image" Target="../media/image52.png"/><Relationship Id="rId28" Type="http://schemas.openxmlformats.org/officeDocument/2006/relationships/image" Target="../media/image51.png"/><Relationship Id="rId27" Type="http://schemas.openxmlformats.org/officeDocument/2006/relationships/image" Target="../media/image50.png"/><Relationship Id="rId26" Type="http://schemas.openxmlformats.org/officeDocument/2006/relationships/image" Target="../media/image49.png"/><Relationship Id="rId25" Type="http://schemas.openxmlformats.org/officeDocument/2006/relationships/image" Target="../media/image48.png"/><Relationship Id="rId24" Type="http://schemas.openxmlformats.org/officeDocument/2006/relationships/image" Target="../media/image47.png"/><Relationship Id="rId23" Type="http://schemas.openxmlformats.org/officeDocument/2006/relationships/image" Target="../media/image46.png"/><Relationship Id="rId22" Type="http://schemas.openxmlformats.org/officeDocument/2006/relationships/image" Target="../media/image45.png"/><Relationship Id="rId21" Type="http://schemas.openxmlformats.org/officeDocument/2006/relationships/image" Target="../media/image44.png"/><Relationship Id="rId20" Type="http://schemas.openxmlformats.org/officeDocument/2006/relationships/image" Target="../media/image43.png"/><Relationship Id="rId2" Type="http://schemas.openxmlformats.org/officeDocument/2006/relationships/image" Target="../media/image26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76428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600000">
            <a:off x="0" y="9052560"/>
            <a:ext cx="10692130" cy="6066789"/>
            <a:chOff x="0" y="0"/>
            <a:chExt cx="10692130" cy="60667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10692130" cy="6066789"/>
            </a:xfrm>
            <a:prstGeom prst="rect">
              <a:avLst/>
            </a:prstGeom>
          </p:spPr>
        </p:pic>
        <p:sp>
          <p:nvSpPr>
            <p:cNvPr id="6" name="textbox 6"/>
            <p:cNvSpPr/>
            <p:nvPr/>
          </p:nvSpPr>
          <p:spPr>
            <a:xfrm>
              <a:off x="-12700" y="-12700"/>
              <a:ext cx="10718165" cy="609219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937000" algn="l" rtl="0" eaLnBrk="0">
                <a:lnSpc>
                  <a:spcPct val="88000"/>
                </a:lnSpc>
                <a:spcBef>
                  <a:spcPts val="5"/>
                </a:spcBef>
              </a:pPr>
              <a:r>
                <a:rPr sz="2300" b="1" kern="0" spc="5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霍邱县冯井镇人民政府</a:t>
              </a:r>
              <a:endParaRPr sz="2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marL="4618355" algn="l" rtl="0" eaLnBrk="0">
                <a:lnSpc>
                  <a:spcPct val="88000"/>
                </a:lnSpc>
                <a:spcBef>
                  <a:spcPts val="450"/>
                </a:spcBef>
              </a:pP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2024年12月</a:t>
              </a:r>
              <a:endParaRPr sz="2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8" name="textbox 8"/>
          <p:cNvSpPr/>
          <p:nvPr/>
        </p:nvSpPr>
        <p:spPr>
          <a:xfrm>
            <a:off x="607110" y="2306549"/>
            <a:ext cx="9539605" cy="3020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5300" b="1" kern="0" spc="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霍邱县冯井镇国土空间总体规划</a:t>
            </a:r>
            <a:endParaRPr sz="5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986405" algn="l" rtl="0" eaLnBrk="0">
              <a:lnSpc>
                <a:spcPct val="92000"/>
              </a:lnSpc>
              <a:spcBef>
                <a:spcPts val="1115"/>
              </a:spcBef>
            </a:pPr>
            <a:r>
              <a:rPr sz="4700" b="1" kern="0" spc="-2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（2021-2035年）</a:t>
            </a:r>
            <a:endParaRPr sz="47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43630" algn="l" rtl="0" eaLnBrk="0">
              <a:lnSpc>
                <a:spcPct val="87000"/>
              </a:lnSpc>
              <a:spcBef>
                <a:spcPts val="5"/>
              </a:spcBef>
            </a:pPr>
            <a:r>
              <a:rPr sz="3500" b="1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草案公示稿</a:t>
            </a:r>
            <a:endParaRPr sz="3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e 90"/>
          <p:cNvGraphicFramePr>
            <a:graphicFrameLocks noGrp="1"/>
          </p:cNvGraphicFramePr>
          <p:nvPr/>
        </p:nvGraphicFramePr>
        <p:xfrm>
          <a:off x="1556677" y="9268168"/>
          <a:ext cx="8539480" cy="2396490"/>
        </p:xfrm>
        <a:graphic>
          <a:graphicData uri="http://schemas.openxmlformats.org/drawingml/2006/table">
            <a:tbl>
              <a:tblPr>
                <a:solidFill>
                  <a:srgbClr val="DEEBF7"/>
                </a:solidFill>
              </a:tblPr>
              <a:tblGrid>
                <a:gridCol w="8539480"/>
              </a:tblGrid>
              <a:tr h="23647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4226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立足田园、水韵、人文等资源禀赋，融入区域魅力空间格局；统筹城乡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34010" indent="1270" algn="l" rtl="0" eaLnBrk="0">
                        <a:lnSpc>
                          <a:spcPct val="153000"/>
                        </a:lnSpc>
                        <a:spcBef>
                          <a:spcPts val="35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公共服务和交通基础设施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均衡化建设，提升城镇综合承载能力和保障水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平。立足现状、结合实际、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补齐短板，构建体系完善、高效安全的韧性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设施保障体系。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" name="table 92"/>
          <p:cNvGraphicFramePr>
            <a:graphicFrameLocks noGrp="1"/>
          </p:cNvGraphicFramePr>
          <p:nvPr/>
        </p:nvGraphicFramePr>
        <p:xfrm>
          <a:off x="1556677" y="2982544"/>
          <a:ext cx="8539480" cy="2044700"/>
        </p:xfrm>
        <a:graphic>
          <a:graphicData uri="http://schemas.openxmlformats.org/drawingml/2006/table">
            <a:tbl>
              <a:tblPr>
                <a:solidFill>
                  <a:srgbClr val="DAE3F3"/>
                </a:solidFill>
              </a:tblPr>
              <a:tblGrid>
                <a:gridCol w="8539480"/>
              </a:tblGrid>
              <a:tr h="20129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4036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坚持最严格的耕地保护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制度和生态保护制度，严格落实划定“三条控制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27660" algn="l" rtl="0" eaLnBrk="0">
                        <a:lnSpc>
                          <a:spcPct val="153000"/>
                        </a:lnSpc>
                        <a:spcBef>
                          <a:spcPts val="35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线”。落实耕地和永久基本农田保护目标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，推动现代农业提质增效，夯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实粮食种植基础；落实生态保护红线，改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善生态环境质量，严格保护自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然生态本底。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table 94"/>
          <p:cNvGraphicFramePr>
            <a:graphicFrameLocks noGrp="1"/>
          </p:cNvGraphicFramePr>
          <p:nvPr/>
        </p:nvGraphicFramePr>
        <p:xfrm>
          <a:off x="1556677" y="6257670"/>
          <a:ext cx="8539480" cy="1734819"/>
        </p:xfrm>
        <a:graphic>
          <a:graphicData uri="http://schemas.openxmlformats.org/drawingml/2006/table">
            <a:tbl>
              <a:tblPr>
                <a:solidFill>
                  <a:srgbClr val="FFF2CC"/>
                </a:solidFill>
              </a:tblPr>
              <a:tblGrid>
                <a:gridCol w="8539480"/>
              </a:tblGrid>
              <a:tr h="17030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6385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以结构科学、集约高效为目标，合理确定城镇建设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用地规模。协同产业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27660" algn="l" rtl="0" eaLnBrk="0">
                        <a:lnSpc>
                          <a:spcPts val="3330"/>
                        </a:lnSpc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创新，形成分工明确、优势互补的产业生态，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有效提升核心竞争力。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96" name="picture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98" name="textbox 98"/>
          <p:cNvSpPr/>
          <p:nvPr/>
        </p:nvSpPr>
        <p:spPr>
          <a:xfrm>
            <a:off x="339763" y="872642"/>
            <a:ext cx="28721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2.3 发展策略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rect 100"/>
          <p:cNvSpPr/>
          <p:nvPr/>
        </p:nvSpPr>
        <p:spPr>
          <a:xfrm>
            <a:off x="596760" y="2064689"/>
            <a:ext cx="2729864" cy="647700"/>
          </a:xfrm>
          <a:prstGeom prst="rect">
            <a:avLst/>
          </a:prstGeom>
          <a:solidFill>
            <a:srgbClr val="DAE3F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596760" y="5305920"/>
            <a:ext cx="2729864" cy="647700"/>
            <a:chOff x="0" y="0"/>
            <a:chExt cx="2729864" cy="647700"/>
          </a:xfrm>
        </p:grpSpPr>
        <p:pic>
          <p:nvPicPr>
            <p:cNvPr id="102" name="picture 1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729864" cy="647700"/>
            </a:xfrm>
            <a:prstGeom prst="rect">
              <a:avLst/>
            </a:prstGeom>
          </p:spPr>
        </p:pic>
        <p:sp>
          <p:nvSpPr>
            <p:cNvPr id="104" name="textbox 104"/>
            <p:cNvSpPr/>
            <p:nvPr/>
          </p:nvSpPr>
          <p:spPr>
            <a:xfrm>
              <a:off x="-12700" y="-12700"/>
              <a:ext cx="2755264" cy="6788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474345" algn="l" rtl="0" eaLnBrk="0">
                <a:lnSpc>
                  <a:spcPct val="88000"/>
                </a:lnSpc>
              </a:pPr>
              <a:r>
                <a:rPr sz="2300" b="1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促进空间集聚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06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6760" y="8354466"/>
            <a:ext cx="2729864" cy="6477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21600000">
            <a:off x="986027" y="2199131"/>
            <a:ext cx="1908047" cy="397764"/>
            <a:chOff x="0" y="0"/>
            <a:chExt cx="1908047" cy="397764"/>
          </a:xfrm>
        </p:grpSpPr>
        <p:pic>
          <p:nvPicPr>
            <p:cNvPr id="108" name="picture 1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908047" cy="397764"/>
            </a:xfrm>
            <a:prstGeom prst="rect">
              <a:avLst/>
            </a:prstGeom>
          </p:spPr>
        </p:pic>
        <p:sp>
          <p:nvSpPr>
            <p:cNvPr id="110" name="textbox 110"/>
            <p:cNvSpPr/>
            <p:nvPr/>
          </p:nvSpPr>
          <p:spPr>
            <a:xfrm>
              <a:off x="-12700" y="-12700"/>
              <a:ext cx="1933575" cy="4292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7310" algn="l" rtl="0" eaLnBrk="0">
                <a:lnSpc>
                  <a:spcPct val="87000"/>
                </a:lnSpc>
                <a:spcBef>
                  <a:spcPts val="5"/>
                </a:spcBef>
              </a:pPr>
              <a:r>
                <a:rPr sz="2300" b="1" kern="0" spc="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强化底线约束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1007363" y="8505443"/>
            <a:ext cx="1908047" cy="397764"/>
            <a:chOff x="0" y="0"/>
            <a:chExt cx="1908047" cy="397764"/>
          </a:xfrm>
        </p:grpSpPr>
        <p:pic>
          <p:nvPicPr>
            <p:cNvPr id="112" name="picture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908047" cy="397764"/>
            </a:xfrm>
            <a:prstGeom prst="rect">
              <a:avLst/>
            </a:prstGeom>
          </p:spPr>
        </p:pic>
        <p:sp>
          <p:nvSpPr>
            <p:cNvPr id="114" name="textbox 114"/>
            <p:cNvSpPr/>
            <p:nvPr/>
          </p:nvSpPr>
          <p:spPr>
            <a:xfrm>
              <a:off x="-12700" y="-12700"/>
              <a:ext cx="1933575" cy="42608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59690" algn="l" rtl="0" eaLnBrk="0">
                <a:lnSpc>
                  <a:spcPct val="87000"/>
                </a:lnSpc>
                <a:spcBef>
                  <a:spcPts val="5"/>
                </a:spcBef>
              </a:pPr>
              <a:r>
                <a:rPr sz="2300" b="1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提升城乡品质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2628328" y="5062093"/>
            <a:ext cx="6896734" cy="4908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2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sz="7100" b="1" kern="0" spc="2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总体格局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4556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</a:t>
            </a:r>
            <a:r>
              <a:rPr sz="3800" kern="0" spc="14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国土空间总体格局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3.2</a:t>
            </a:r>
            <a:r>
              <a:rPr sz="38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落实划定重要控制线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5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45565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3.3</a:t>
            </a:r>
            <a:r>
              <a:rPr sz="38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统筹划定用途分区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98931" y="2665476"/>
            <a:ext cx="9492996" cy="12453873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413630" y="1830145"/>
            <a:ext cx="8747759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200"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</a:t>
            </a:r>
            <a:r>
              <a:rPr sz="3800" b="1" kern="0" spc="8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“一轴两心一带四区”</a:t>
            </a:r>
            <a:r>
              <a:rPr sz="3200"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的开发保护格局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6" name="textbox 126"/>
          <p:cNvSpPr/>
          <p:nvPr/>
        </p:nvSpPr>
        <p:spPr>
          <a:xfrm>
            <a:off x="345643" y="872642"/>
            <a:ext cx="483552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 国土空间总体格局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91539" y="3284219"/>
            <a:ext cx="8883396" cy="11835130"/>
          </a:xfrm>
          <a:prstGeom prst="rect">
            <a:avLst/>
          </a:prstGeom>
        </p:spPr>
      </p:pic>
      <p:sp>
        <p:nvSpPr>
          <p:cNvPr id="130" name="textbox 130"/>
          <p:cNvSpPr/>
          <p:nvPr/>
        </p:nvSpPr>
        <p:spPr>
          <a:xfrm>
            <a:off x="239344" y="1853679"/>
            <a:ext cx="10241280" cy="1358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940" algn="l" rtl="0" eaLnBrk="0">
              <a:lnSpc>
                <a:spcPct val="88000"/>
              </a:lnSpc>
            </a:pPr>
            <a:r>
              <a:rPr sz="2600"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永久基本农田面积5421.71公顷；</a:t>
            </a:r>
            <a:r>
              <a:rPr sz="26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耕地保护</a:t>
            </a:r>
            <a:r>
              <a:rPr sz="26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目标面积7000.00公顷；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 rtl="0" eaLnBrk="0">
              <a:lnSpc>
                <a:spcPct val="88000"/>
              </a:lnSpc>
              <a:spcBef>
                <a:spcPts val="1115"/>
              </a:spcBef>
            </a:pPr>
            <a:r>
              <a:rPr sz="26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城镇开发边界面积649.86公顷；</a:t>
            </a:r>
            <a:r>
              <a:rPr sz="2600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6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村庄建设边界面积1248.76公顷；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  <a:spcBef>
                <a:spcPts val="5"/>
              </a:spcBef>
            </a:pPr>
            <a:r>
              <a:rPr sz="26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历史文化保护线面积39.58公顷。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2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134" name="textbox 134"/>
          <p:cNvSpPr/>
          <p:nvPr/>
        </p:nvSpPr>
        <p:spPr>
          <a:xfrm>
            <a:off x="345643" y="872642"/>
            <a:ext cx="532955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 落实划定重要控</a:t>
            </a: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制线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52272" y="2913888"/>
            <a:ext cx="9387840" cy="12205461"/>
          </a:xfrm>
          <a:prstGeom prst="rect">
            <a:avLst/>
          </a:prstGeom>
        </p:spPr>
      </p:pic>
      <p:sp>
        <p:nvSpPr>
          <p:cNvPr id="138" name="textbox 138"/>
          <p:cNvSpPr/>
          <p:nvPr/>
        </p:nvSpPr>
        <p:spPr>
          <a:xfrm>
            <a:off x="314020" y="1808798"/>
            <a:ext cx="10002519" cy="9404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</a:pPr>
            <a:r>
              <a:rPr sz="2900"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规划范围内用途分区分为：农田保护区、生态控制区、</a:t>
            </a:r>
            <a:r>
              <a:rPr sz="29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</a:t>
            </a:r>
            <a:endParaRPr sz="29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algn="l" rtl="0" eaLnBrk="0">
              <a:lnSpc>
                <a:spcPts val="4160"/>
              </a:lnSpc>
            </a:pPr>
            <a:r>
              <a:rPr sz="29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镇发展区、乡村发展区、矿产能源发展区。</a:t>
            </a:r>
            <a:endParaRPr sz="29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345643" y="872642"/>
            <a:ext cx="483552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3.3 统筹划定规划分区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1376324" y="5049316"/>
            <a:ext cx="8703309" cy="49809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-3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sz="16400" kern="0" spc="-23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7100" b="1" kern="0" spc="-3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自然资源保护利用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38275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4.1</a:t>
            </a:r>
            <a:r>
              <a:rPr sz="3800" kern="0" spc="4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耕地资源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3827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4.2</a:t>
            </a:r>
            <a:r>
              <a:rPr sz="3800" kern="0" spc="6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水资源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38275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4.3</a:t>
            </a:r>
            <a:r>
              <a:rPr sz="3800" kern="0" spc="5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林地资源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8" name="textbox 148"/>
          <p:cNvSpPr/>
          <p:nvPr/>
        </p:nvSpPr>
        <p:spPr>
          <a:xfrm>
            <a:off x="2802483" y="10444886"/>
            <a:ext cx="4048125" cy="14712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4.4</a:t>
            </a:r>
            <a:r>
              <a:rPr sz="3800" kern="0" spc="5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湿地资源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4.5</a:t>
            </a:r>
            <a:r>
              <a:rPr sz="38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历史文化资源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50"/>
          <p:cNvSpPr/>
          <p:nvPr/>
        </p:nvSpPr>
        <p:spPr>
          <a:xfrm>
            <a:off x="938631" y="6118491"/>
            <a:ext cx="9011284" cy="40678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3975" algn="l" rtl="0" eaLnBrk="0">
              <a:lnSpc>
                <a:spcPct val="96000"/>
              </a:lnSpc>
            </a:pP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44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强化河湖资源保护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447675" algn="l" rtl="0" eaLnBrk="0">
              <a:lnSpc>
                <a:spcPct val="141000"/>
              </a:lnSpc>
              <a:spcBef>
                <a:spcPts val="460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全面落实河长制，强化目标考核和责任追究制，落实水资源保护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利用措施，持续推进沣西干渠、蝎子山水库等河湖系统保护和水生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态环境整体改善，维护河湖健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康生命。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53975" algn="l" rtl="0" eaLnBrk="0">
              <a:lnSpc>
                <a:spcPct val="96000"/>
              </a:lnSpc>
              <a:spcBef>
                <a:spcPts val="1500"/>
              </a:spcBef>
            </a:pP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提高水资源利用水平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591820" algn="l" rtl="0" eaLnBrk="0">
              <a:lnSpc>
                <a:spcPct val="142000"/>
              </a:lnSpc>
              <a:spcBef>
                <a:spcPts val="445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优化用水结构，强化水资源监测体系建设，建立水质保护与排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污总量控制实时监控管理系统，加强水功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能区的水质监测和入河排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污口污染物监测，优化监测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布局，完善预警体系。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2" name="textbox 152"/>
          <p:cNvSpPr/>
          <p:nvPr/>
        </p:nvSpPr>
        <p:spPr>
          <a:xfrm>
            <a:off x="707313" y="2014422"/>
            <a:ext cx="9222105" cy="25247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2390" algn="l" rtl="0" eaLnBrk="0">
              <a:lnSpc>
                <a:spcPct val="96000"/>
              </a:lnSpc>
            </a:pP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0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耕地保护目标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622935" algn="l" rtl="0" eaLnBrk="0">
              <a:lnSpc>
                <a:spcPct val="150000"/>
              </a:lnSpc>
              <a:spcBef>
                <a:spcPts val="130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落实最严格的耕地保护制度要求，落实“长牙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齿”的耕地保护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硬措施，遏制耕地“非农化”</a:t>
            </a:r>
            <a:r>
              <a:rPr sz="2300" kern="0" spc="-8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、防止“非粮化”</a:t>
            </a:r>
            <a:r>
              <a:rPr sz="2300" kern="0" spc="-8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，确保耕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地保有量、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永久基本农田保护面积不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减少、质量不降低、生态有提高。规划期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末耕地保有量面积700</a:t>
            </a:r>
            <a:r>
              <a:rPr sz="2300" kern="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0.00公顷。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4" name="textbox 154"/>
          <p:cNvSpPr/>
          <p:nvPr/>
        </p:nvSpPr>
        <p:spPr>
          <a:xfrm>
            <a:off x="707313" y="11569306"/>
            <a:ext cx="9024619" cy="25298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2390" algn="l" rtl="0" eaLnBrk="0">
              <a:lnSpc>
                <a:spcPct val="96000"/>
              </a:lnSpc>
            </a:pPr>
            <a:r>
              <a:rPr sz="2600" b="1" kern="0" spc="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7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林地保护目标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620395" algn="l" rtl="0" eaLnBrk="0">
              <a:lnSpc>
                <a:spcPct val="150000"/>
              </a:lnSpc>
              <a:spcBef>
                <a:spcPts val="165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加强森林保护，贯彻因地制宜、封造并举的措施，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维护生态系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统功能。推动国土造林绿化工程，推进老化退化农田防护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林更新、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农田防护林建设、村庄绿化美化、沟壑治理，</a:t>
            </a:r>
            <a:r>
              <a:rPr sz="2300" kern="0" spc="9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加强幼龄林抚育、优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化林分结构。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6" name="picture 1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5038344"/>
            <a:ext cx="10692130" cy="589788"/>
          </a:xfrm>
          <a:prstGeom prst="rect">
            <a:avLst/>
          </a:prstGeom>
        </p:spPr>
      </p:pic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0565892"/>
            <a:ext cx="10692130" cy="589788"/>
          </a:xfrm>
          <a:prstGeom prst="rect">
            <a:avLst/>
          </a:prstGeom>
        </p:spPr>
      </p:pic>
      <p:pic>
        <p:nvPicPr>
          <p:cNvPr id="160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162" name="textbox 162"/>
          <p:cNvSpPr/>
          <p:nvPr/>
        </p:nvSpPr>
        <p:spPr>
          <a:xfrm>
            <a:off x="285216" y="10564736"/>
            <a:ext cx="289877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4.3 林地资源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4" name="textbox 164"/>
          <p:cNvSpPr/>
          <p:nvPr/>
        </p:nvSpPr>
        <p:spPr>
          <a:xfrm>
            <a:off x="285216" y="872642"/>
            <a:ext cx="289877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4.1 耕地资源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6" name="textbox 166"/>
          <p:cNvSpPr/>
          <p:nvPr/>
        </p:nvSpPr>
        <p:spPr>
          <a:xfrm>
            <a:off x="285216" y="5037670"/>
            <a:ext cx="240347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4.2 水资源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168"/>
          <p:cNvSpPr/>
          <p:nvPr/>
        </p:nvSpPr>
        <p:spPr>
          <a:xfrm>
            <a:off x="952995" y="7466494"/>
            <a:ext cx="9020175" cy="4839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2865" algn="l" rtl="0" eaLnBrk="0">
              <a:lnSpc>
                <a:spcPct val="96000"/>
              </a:lnSpc>
            </a:pP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完善历史文化保护空间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 rtl="0" eaLnBrk="0">
              <a:lnSpc>
                <a:spcPct val="88000"/>
              </a:lnSpc>
              <a:spcBef>
                <a:spcPts val="163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继承和发扬历史文脉，建立历史文化资源的保护体系，重点加强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5875" indent="-3175" algn="l" rtl="0" eaLnBrk="0">
              <a:lnSpc>
                <a:spcPct val="148000"/>
              </a:lnSpc>
              <a:spcBef>
                <a:spcPts val="45"/>
              </a:spcBef>
            </a:pP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对李特故居、梓庙村古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墓群等文物保护单位、文化遗址的保护。注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重文物本体与历史环境保护，保护各类历史文化遗存传统格局和历</a:t>
            </a: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史风貌的完整性。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50800" algn="l" rtl="0" eaLnBrk="0">
              <a:lnSpc>
                <a:spcPct val="96000"/>
              </a:lnSpc>
              <a:spcBef>
                <a:spcPts val="1950"/>
              </a:spcBef>
            </a:pPr>
            <a:r>
              <a:rPr sz="2600" b="1" kern="0" spc="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0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7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促进历史文化遗产活化利用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4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83870" algn="l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依托李特故居，建设爱国主义教育基地、党史教育基地和中小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9210" indent="17780" algn="l" rtl="0" eaLnBrk="0">
              <a:lnSpc>
                <a:spcPct val="157000"/>
              </a:lnSpc>
              <a:spcBef>
                <a:spcPts val="50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学生研学实践教育基地，开展红色教育；可深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入挖掘革命文物的价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值内涵和文化元素，促进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文化消费。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0" name="textbox 170"/>
          <p:cNvSpPr/>
          <p:nvPr/>
        </p:nvSpPr>
        <p:spPr>
          <a:xfrm>
            <a:off x="945375" y="1801482"/>
            <a:ext cx="9027794" cy="40678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0485" algn="l" rtl="0" eaLnBrk="0">
              <a:lnSpc>
                <a:spcPct val="96000"/>
              </a:lnSpc>
            </a:pP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完善湿地系统保护网络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1590" indent="466090" algn="l" rtl="0" eaLnBrk="0">
              <a:lnSpc>
                <a:spcPct val="141000"/>
              </a:lnSpc>
              <a:spcBef>
                <a:spcPts val="460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实施湿地保护行动，加快推进蝎子山水库沿岸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湿地恢复。依托原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水系肌理，系统实施生态清淤、水系连通、驳岸整治等生态修复工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程，增强湿地调蓄能力，维持湿地生态系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统稳定性。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70485" algn="l" rtl="0" eaLnBrk="0">
              <a:lnSpc>
                <a:spcPct val="96000"/>
              </a:lnSpc>
              <a:spcBef>
                <a:spcPts val="1500"/>
              </a:spcBef>
            </a:pP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6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加强湿地资源利用管控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613410" algn="l" rtl="0" eaLnBrk="0">
              <a:lnSpc>
                <a:spcPct val="142000"/>
              </a:lnSpc>
              <a:spcBef>
                <a:spcPts val="445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严格落实总量控制与限额使用、依法占用、占补平衡、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生态补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偿等湿地管理制度，确保湿地面积不减少、质量不降低。提升湿地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生态功能，维护湿地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生态系统完整性。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72" name="picture 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56487"/>
            <a:ext cx="10692130" cy="591312"/>
          </a:xfrm>
          <a:prstGeom prst="rect">
            <a:avLst/>
          </a:prstGeom>
        </p:spPr>
      </p:pic>
      <p:pic>
        <p:nvPicPr>
          <p:cNvPr id="174" name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521196"/>
            <a:ext cx="10692130" cy="589788"/>
          </a:xfrm>
          <a:prstGeom prst="rect">
            <a:avLst/>
          </a:prstGeom>
        </p:spPr>
      </p:pic>
      <p:sp>
        <p:nvSpPr>
          <p:cNvPr id="176" name="textbox 176"/>
          <p:cNvSpPr/>
          <p:nvPr/>
        </p:nvSpPr>
        <p:spPr>
          <a:xfrm>
            <a:off x="280428" y="6521856"/>
            <a:ext cx="39008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4.5 历史文化资源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8" name="textbox 178"/>
          <p:cNvSpPr/>
          <p:nvPr/>
        </p:nvSpPr>
        <p:spPr>
          <a:xfrm>
            <a:off x="280428" y="856209"/>
            <a:ext cx="289877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4.4 湿地资源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182" name="textbox 182"/>
          <p:cNvSpPr/>
          <p:nvPr/>
        </p:nvSpPr>
        <p:spPr>
          <a:xfrm>
            <a:off x="812393" y="5049646"/>
            <a:ext cx="9538334" cy="4043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23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sz="71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镇村体系与产业发展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5732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5.1</a:t>
            </a:r>
            <a:r>
              <a:rPr sz="3800" kern="0" spc="4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镇村体系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57325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5.2</a:t>
            </a:r>
            <a:r>
              <a:rPr sz="38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产业发展策略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01040" y="2860547"/>
            <a:ext cx="9288780" cy="12258802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188" name="textbox 188"/>
          <p:cNvSpPr/>
          <p:nvPr/>
        </p:nvSpPr>
        <p:spPr>
          <a:xfrm>
            <a:off x="400989" y="2103400"/>
            <a:ext cx="9424669" cy="444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26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</a:t>
            </a:r>
            <a:r>
              <a:rPr sz="3200" b="1" kern="0" spc="11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“镇政府驻地-中心村-村民组”</a:t>
            </a:r>
            <a:r>
              <a:rPr sz="26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三级镇村等级体系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0" name="textbox 190"/>
          <p:cNvSpPr/>
          <p:nvPr/>
        </p:nvSpPr>
        <p:spPr>
          <a:xfrm>
            <a:off x="352577" y="872642"/>
            <a:ext cx="283845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5.1 镇村体系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/>
          <p:nvPr/>
        </p:nvSpPr>
        <p:spPr>
          <a:xfrm>
            <a:off x="725538" y="818007"/>
            <a:ext cx="9528809" cy="116135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005580" algn="l" rtl="0" eaLnBrk="0">
              <a:lnSpc>
                <a:spcPct val="86000"/>
              </a:lnSpc>
            </a:pPr>
            <a:r>
              <a:rPr sz="4400" b="1" kern="0" spc="-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前</a:t>
            </a:r>
            <a:r>
              <a:rPr sz="4400" kern="0" spc="4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4400" b="1" kern="0" spc="-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言</a:t>
            </a:r>
            <a:endParaRPr sz="4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29920" algn="l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建立国土空间规划体系并监督实施，将主体功能区规划、土地利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13970" algn="l" rtl="0" eaLnBrk="0">
              <a:lnSpc>
                <a:spcPct val="157000"/>
              </a:lnSpc>
              <a:spcBef>
                <a:spcPts val="50"/>
              </a:spcBef>
            </a:pP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用规划、城乡规划等空间规划融合为统一的国土空间规划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，实现“多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规合一”</a:t>
            </a:r>
            <a:r>
              <a:rPr sz="2300" kern="0" spc="-8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，是党中央、国务院作出的重大决策部署。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5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08685" algn="l" rtl="0" eaLnBrk="0">
              <a:lnSpc>
                <a:spcPct val="88000"/>
              </a:lnSpc>
              <a:spcBef>
                <a:spcPts val="690"/>
              </a:spcBef>
            </a:pP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《霍邱县冯井镇国土空间总体规划（2021-</a:t>
            </a:r>
            <a:r>
              <a:rPr sz="2300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2035年）》</a:t>
            </a:r>
            <a:r>
              <a:rPr sz="2300" kern="0" spc="-10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（以下简称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145" indent="278130" algn="l" rtl="0" eaLnBrk="0">
              <a:lnSpc>
                <a:spcPct val="158000"/>
              </a:lnSpc>
              <a:spcBef>
                <a:spcPts val="30"/>
              </a:spcBef>
            </a:pPr>
            <a:r>
              <a:rPr sz="2300" kern="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《规划》）是对冯井镇行政区内国土空间开发、保护、利用、</a:t>
            </a: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修复作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出的综合部署和具体安排。</a:t>
            </a:r>
            <a:r>
              <a:rPr sz="2300" kern="0" spc="-8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《规划》以习近平新时代中国特色社会主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义思想和党的二十大精神为指导，全面贯彻习近平生态文明思想、习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近平总书记考察安徽、考察六安做出的系列重要讲话精神，统筹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发展和安全、开发和保护的关系，构建生产空间集约高效、生活空间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宜居适度、生态空间山清水秀的可持续发展国土空间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新格局。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3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37540" algn="l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冯井镇全域国土面积119.37平方公里，本规划期限与上位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国土空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6355" algn="l" rtl="0" eaLnBrk="0">
              <a:lnSpc>
                <a:spcPts val="4000"/>
              </a:lnSpc>
            </a:pP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间总体规划保持一致，基期年2020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年，近期至2025年，远期至2035年。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08685" algn="l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《规划》在资源环境</a:t>
            </a: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承载能力和国土空间开发适宜性评价和现状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8890" algn="l" rtl="0" eaLnBrk="0">
              <a:lnSpc>
                <a:spcPct val="158000"/>
              </a:lnSpc>
              <a:spcBef>
                <a:spcPts val="85"/>
              </a:spcBef>
            </a:pP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全面分析评估的基础上，确定冯井镇域国土空间总体格局、重要控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制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线划定、历史文化保护、支撑设施保障、生态修复和综合整治等规划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内容，确定冯井镇区用地布局、住房建设、特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色风貌引导等规划内容，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强化对村庄规划的指引，制定规划实施保障措施，切实提升国土空间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治理能力现代化水平。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192"/>
          <p:cNvGraphicFramePr>
            <a:graphicFrameLocks noGrp="1"/>
          </p:cNvGraphicFramePr>
          <p:nvPr/>
        </p:nvGraphicFramePr>
        <p:xfrm>
          <a:off x="1556677" y="9683470"/>
          <a:ext cx="8539480" cy="3134995"/>
        </p:xfrm>
        <a:graphic>
          <a:graphicData uri="http://schemas.openxmlformats.org/drawingml/2006/table">
            <a:tbl>
              <a:tblPr>
                <a:solidFill>
                  <a:srgbClr val="FBE5D6"/>
                </a:solidFill>
              </a:tblPr>
              <a:tblGrid>
                <a:gridCol w="8539480"/>
              </a:tblGrid>
              <a:tr h="31032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98805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“一心”：经开区，霍邱县主要产业平台，协同高塘镇、马店镇大</a:t>
                      </a:r>
                      <a:r>
                        <a:rPr sz="20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力发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37820" algn="l" rtl="0" eaLnBrk="0">
                        <a:lnSpc>
                          <a:spcPts val="3330"/>
                        </a:lnSpc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展钢铁及其配套产业，助力打造千亿级产业园区。“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98170" algn="l" rtl="0" eaLnBrk="0">
                        <a:lnSpc>
                          <a:spcPct val="85000"/>
                        </a:lnSpc>
                        <a:spcBef>
                          <a:spcPts val="600"/>
                        </a:spcBef>
                      </a:pP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“两园”：家具产业园和颗粒产业园两大功能园区，加强和改善</a:t>
                      </a:r>
                      <a:r>
                        <a:rPr sz="20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园区道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27660" indent="2540" algn="l" rtl="0" eaLnBrk="0">
                        <a:lnSpc>
                          <a:spcPct val="152000"/>
                        </a:lnSpc>
                        <a:spcBef>
                          <a:spcPts val="5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路、自来水管网、污水管网、供电线路等配套功能建设，做好平台搭建，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提升集聚产业承载力，全力建设家具产业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园和颗粒产业园两大功能园区。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“三片”即北片经济区、南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片经济区和东片经济区。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F4B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F4B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F4B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F4B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" name="table 194"/>
          <p:cNvGraphicFramePr>
            <a:graphicFrameLocks noGrp="1"/>
          </p:cNvGraphicFramePr>
          <p:nvPr/>
        </p:nvGraphicFramePr>
        <p:xfrm>
          <a:off x="1556677" y="2781147"/>
          <a:ext cx="8539480" cy="2110105"/>
        </p:xfrm>
        <a:graphic>
          <a:graphicData uri="http://schemas.openxmlformats.org/drawingml/2006/table">
            <a:tbl>
              <a:tblPr>
                <a:solidFill>
                  <a:srgbClr val="FFF2CC"/>
                </a:solidFill>
              </a:tblPr>
              <a:tblGrid>
                <a:gridCol w="8539480"/>
              </a:tblGrid>
              <a:tr h="20783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6385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以绿色生态为导向，围绕构建现代产业体系，加快农业“接二连三”步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27660" algn="l" rtl="0" eaLnBrk="0">
                        <a:lnSpc>
                          <a:spcPct val="153000"/>
                        </a:lnSpc>
                        <a:spcBef>
                          <a:spcPts val="2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伐，探索发展集观光旅游、田园采摘、农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事体验、研学科普等于一体的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综合性乡村旅游项目，推进田园综合体建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设，丰富乡村经济业态，实现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农业高质高效。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" name="table 196"/>
          <p:cNvGraphicFramePr>
            <a:graphicFrameLocks noGrp="1"/>
          </p:cNvGraphicFramePr>
          <p:nvPr/>
        </p:nvGraphicFramePr>
        <p:xfrm>
          <a:off x="1556677" y="6449453"/>
          <a:ext cx="8539480" cy="1797050"/>
        </p:xfrm>
        <a:graphic>
          <a:graphicData uri="http://schemas.openxmlformats.org/drawingml/2006/table">
            <a:tbl>
              <a:tblPr>
                <a:solidFill>
                  <a:srgbClr val="DEEBF7"/>
                </a:solidFill>
              </a:tblPr>
              <a:tblGrid>
                <a:gridCol w="8539480"/>
              </a:tblGrid>
              <a:tr h="17653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4226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立足区位优势，做好承接发达地区产业转移工作。家具产业园建设基材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327660" algn="l" rtl="0" eaLnBrk="0">
                        <a:lnSpc>
                          <a:spcPct val="154000"/>
                        </a:lnSpc>
                        <a:spcBef>
                          <a:spcPts val="4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生产-板材精加工-绿色环保板式家具生产-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智能家具的绿色家居全产业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链;颗粒产业园创建集聚型、生态型、服务型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、科技型产业集群园区。</a:t>
                      </a:r>
                      <a:endParaRPr sz="20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2E75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pic>
        <p:nvPicPr>
          <p:cNvPr id="198" name="picture 1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596760" y="1836089"/>
            <a:ext cx="6219189" cy="647700"/>
            <a:chOff x="0" y="0"/>
            <a:chExt cx="6219189" cy="647700"/>
          </a:xfrm>
        </p:grpSpPr>
        <p:pic>
          <p:nvPicPr>
            <p:cNvPr id="200" name="picture 2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6219189" cy="647700"/>
            </a:xfrm>
            <a:prstGeom prst="rect">
              <a:avLst/>
            </a:prstGeom>
          </p:spPr>
        </p:pic>
        <p:sp>
          <p:nvSpPr>
            <p:cNvPr id="202" name="textbox 202"/>
            <p:cNvSpPr/>
            <p:nvPr/>
          </p:nvSpPr>
          <p:spPr>
            <a:xfrm>
              <a:off x="-12700" y="-12700"/>
              <a:ext cx="6244590" cy="6769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31140" algn="l" rtl="0" eaLnBrk="0">
                <a:lnSpc>
                  <a:spcPct val="88000"/>
                </a:lnSpc>
              </a:pPr>
              <a:r>
                <a:rPr sz="2300" b="1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推进农业现代化，保障农业高质高效发</a:t>
              </a:r>
              <a:r>
                <a:rPr sz="2300" b="1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展。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04" name="textbox 204"/>
          <p:cNvSpPr/>
          <p:nvPr/>
        </p:nvSpPr>
        <p:spPr>
          <a:xfrm>
            <a:off x="596760" y="5520067"/>
            <a:ext cx="6219190" cy="647700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3360" algn="l" rtl="0" eaLnBrk="0">
              <a:lnSpc>
                <a:spcPct val="88000"/>
              </a:lnSpc>
            </a:pPr>
            <a:r>
              <a:rPr sz="23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承接东部产业转移，塑造工业发展新动力。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596760" y="8634183"/>
            <a:ext cx="6219189" cy="647700"/>
            <a:chOff x="0" y="0"/>
            <a:chExt cx="6219189" cy="647700"/>
          </a:xfrm>
        </p:grpSpPr>
        <p:pic>
          <p:nvPicPr>
            <p:cNvPr id="206" name="picture 2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6219189" cy="647700"/>
            </a:xfrm>
            <a:prstGeom prst="rect">
              <a:avLst/>
            </a:prstGeom>
          </p:spPr>
        </p:pic>
        <p:sp>
          <p:nvSpPr>
            <p:cNvPr id="208" name="textbox 208"/>
            <p:cNvSpPr/>
            <p:nvPr/>
          </p:nvSpPr>
          <p:spPr>
            <a:xfrm>
              <a:off x="-12700" y="-12700"/>
              <a:ext cx="6244590" cy="6788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84810" algn="l" rtl="0" eaLnBrk="0">
                <a:lnSpc>
                  <a:spcPct val="88000"/>
                </a:lnSpc>
                <a:spcBef>
                  <a:spcPts val="0"/>
                </a:spcBef>
              </a:pPr>
              <a:r>
                <a:rPr sz="2300" b="1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构建“一心两园三片”的产业发展格局。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0" name="textbox 210"/>
          <p:cNvSpPr/>
          <p:nvPr/>
        </p:nvSpPr>
        <p:spPr>
          <a:xfrm>
            <a:off x="352577" y="872642"/>
            <a:ext cx="383285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5.2 产业发展策略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214" name="textbox 214"/>
          <p:cNvSpPr/>
          <p:nvPr/>
        </p:nvSpPr>
        <p:spPr>
          <a:xfrm>
            <a:off x="948182" y="5056759"/>
            <a:ext cx="8550909" cy="40119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-2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sz="16400" kern="0" spc="-42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7100" b="1" kern="0" spc="-2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国土空间支撑体系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0010" algn="l" rtl="0" eaLnBrk="0">
              <a:lnSpc>
                <a:spcPct val="87000"/>
              </a:lnSpc>
              <a:spcBef>
                <a:spcPts val="1140"/>
              </a:spcBef>
            </a:pP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6.1</a:t>
            </a:r>
            <a:r>
              <a:rPr sz="38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构建综合交通体系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0010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6.2</a:t>
            </a:r>
            <a:r>
              <a:rPr sz="38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构建分级公共服务体系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67512" y="2831592"/>
            <a:ext cx="9357359" cy="12287757"/>
          </a:xfrm>
          <a:prstGeom prst="rect">
            <a:avLst/>
          </a:prstGeom>
        </p:spPr>
      </p:pic>
      <p:sp>
        <p:nvSpPr>
          <p:cNvPr id="218" name="textbox 218"/>
          <p:cNvSpPr/>
          <p:nvPr/>
        </p:nvSpPr>
        <p:spPr>
          <a:xfrm>
            <a:off x="370255" y="1778826"/>
            <a:ext cx="9581515" cy="8597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</a:pPr>
            <a:r>
              <a:rPr sz="2600" b="1" kern="0" spc="1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从区域连通</a:t>
            </a:r>
            <a:r>
              <a:rPr sz="2600" kern="0" spc="-7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1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、内部优化</a:t>
            </a:r>
            <a:r>
              <a:rPr sz="2600" kern="0" spc="-7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1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、农村道路设施完善等方面</a:t>
            </a:r>
            <a:r>
              <a:rPr sz="2600" kern="0" spc="-7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1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，构建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algn="l" rtl="0" eaLnBrk="0">
              <a:lnSpc>
                <a:spcPts val="3825"/>
              </a:lnSpc>
            </a:pPr>
            <a:r>
              <a:rPr sz="2600" b="1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外联内畅的综合交通体系。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20" name="picture 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222" name="textbox 222"/>
          <p:cNvSpPr/>
          <p:nvPr/>
        </p:nvSpPr>
        <p:spPr>
          <a:xfrm>
            <a:off x="322859" y="872642"/>
            <a:ext cx="486092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6.1 构建综合交通体系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66344" y="3168395"/>
            <a:ext cx="9492997" cy="11780519"/>
          </a:xfrm>
          <a:prstGeom prst="rect">
            <a:avLst/>
          </a:prstGeom>
        </p:spPr>
      </p:pic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880068" y="5805208"/>
            <a:ext cx="4375048" cy="4258424"/>
          </a:xfrm>
          <a:prstGeom prst="rect">
            <a:avLst/>
          </a:prstGeom>
        </p:spPr>
      </p:pic>
      <p:pic>
        <p:nvPicPr>
          <p:cNvPr id="228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45940" y="10399534"/>
            <a:ext cx="3924858" cy="3648075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845278" y="10502963"/>
            <a:ext cx="595058" cy="284315"/>
          </a:xfrm>
          <a:prstGeom prst="rect">
            <a:avLst/>
          </a:prstGeom>
        </p:spPr>
      </p:pic>
      <p:sp>
        <p:nvSpPr>
          <p:cNvPr id="232" name="textbox 232"/>
          <p:cNvSpPr/>
          <p:nvPr/>
        </p:nvSpPr>
        <p:spPr>
          <a:xfrm>
            <a:off x="2089518" y="7066012"/>
            <a:ext cx="3299459" cy="7661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73150" algn="l" rtl="0" eaLnBrk="0">
              <a:lnSpc>
                <a:spcPct val="85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污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厕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6000"/>
              </a:lnSpc>
              <a:spcBef>
                <a:spcPts val="370"/>
              </a:spcBef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3000"/>
              </a:lnSpc>
              <a:spcBef>
                <a:spcPts val="275"/>
              </a:spcBef>
            </a:pPr>
            <a:r>
              <a:rPr sz="9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农业服务中心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ts val="1160"/>
              </a:lnSpc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集贸市场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81000"/>
              </a:lnSpc>
              <a:spcBef>
                <a:spcPts val="265"/>
              </a:spcBef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社区公园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ts val="1180"/>
              </a:lnSpc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村卫生室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88000"/>
              </a:lnSpc>
              <a:spcBef>
                <a:spcPts val="430"/>
              </a:spcBef>
            </a:pPr>
            <a:r>
              <a:rPr sz="9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村老年活动室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82000"/>
              </a:lnSpc>
              <a:spcBef>
                <a:spcPts val="235"/>
              </a:spcBef>
            </a:pPr>
            <a:r>
              <a:rPr sz="9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村文化活动室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ts val="1175"/>
              </a:lnSpc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便民农家店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87000"/>
              </a:lnSpc>
              <a:spcBef>
                <a:spcPts val="250"/>
              </a:spcBef>
            </a:pPr>
            <a:r>
              <a:rPr sz="9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村务室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87000"/>
              </a:lnSpc>
              <a:spcBef>
                <a:spcPts val="250"/>
              </a:spcBef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垃圾收集点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algn="l" rtl="0" eaLnBrk="0">
              <a:lnSpc>
                <a:spcPct val="82000"/>
              </a:lnSpc>
              <a:spcBef>
                <a:spcPts val="370"/>
              </a:spcBef>
            </a:pPr>
            <a:r>
              <a:rPr sz="9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小型排污设施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155"/>
              </a:lnSpc>
            </a:pPr>
            <a:r>
              <a:rPr sz="9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物流配送点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4" name="textbox 234"/>
          <p:cNvSpPr/>
          <p:nvPr/>
        </p:nvSpPr>
        <p:spPr>
          <a:xfrm>
            <a:off x="565416" y="1742211"/>
            <a:ext cx="9578340" cy="2016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86410" algn="l" rtl="0" eaLnBrk="0">
              <a:lnSpc>
                <a:spcPct val="88000"/>
              </a:lnSpc>
            </a:pP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落实“乡村生活圈”理念，</a:t>
            </a:r>
            <a:r>
              <a:rPr sz="2300" kern="0" spc="-2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构建“镇政府驻地-中心村-村民组</a:t>
            </a:r>
            <a:r>
              <a:rPr sz="2300" kern="0" spc="-8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16510" algn="l" rtl="0" eaLnBrk="0">
              <a:lnSpc>
                <a:spcPct val="159000"/>
              </a:lnSpc>
              <a:spcBef>
                <a:spcPts val="70"/>
              </a:spcBef>
            </a:pPr>
            <a:r>
              <a:rPr sz="2300" b="1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三级公共服务体系，全面实现城乡基本服务设施均等化。加</a:t>
            </a:r>
            <a:r>
              <a:rPr sz="2300" b="1" kern="0" spc="1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强引导公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共服务向镇区</a:t>
            </a:r>
            <a:r>
              <a:rPr sz="2300" kern="0" spc="-6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sz="2300" kern="0" spc="-6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中心村集聚，形成镇区辐射全域，</a:t>
            </a:r>
            <a:r>
              <a:rPr sz="2300" kern="0" spc="-6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</a:t>
            </a:r>
            <a:r>
              <a:rPr sz="2300" b="1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心村服务村庄的</a:t>
            </a:r>
            <a:r>
              <a:rPr sz="2300" b="1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梯级乡村生活圈模式。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36" name="picture 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087291" y="11063578"/>
            <a:ext cx="284315" cy="284315"/>
          </a:xfrm>
          <a:prstGeom prst="rect">
            <a:avLst/>
          </a:prstGeom>
        </p:spPr>
      </p:pic>
      <p:pic>
        <p:nvPicPr>
          <p:cNvPr id="238" name="picture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286755" y="11660123"/>
            <a:ext cx="1866900" cy="358140"/>
          </a:xfrm>
          <a:prstGeom prst="rect">
            <a:avLst/>
          </a:prstGeom>
        </p:spPr>
      </p:pic>
      <p:pic>
        <p:nvPicPr>
          <p:cNvPr id="240" name="picture 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414253" y="11366157"/>
            <a:ext cx="284314" cy="284314"/>
          </a:xfrm>
          <a:prstGeom prst="rect">
            <a:avLst/>
          </a:prstGeom>
        </p:spPr>
      </p:pic>
      <p:sp>
        <p:nvSpPr>
          <p:cNvPr id="242" name="rect 242"/>
          <p:cNvSpPr/>
          <p:nvPr/>
        </p:nvSpPr>
        <p:spPr>
          <a:xfrm>
            <a:off x="6482041" y="12859422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4" name="rect 244"/>
          <p:cNvSpPr/>
          <p:nvPr/>
        </p:nvSpPr>
        <p:spPr>
          <a:xfrm>
            <a:off x="6792785" y="12859422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6" name="rect 246"/>
          <p:cNvSpPr/>
          <p:nvPr/>
        </p:nvSpPr>
        <p:spPr>
          <a:xfrm>
            <a:off x="7103529" y="12859422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8" name="rect 248"/>
          <p:cNvSpPr/>
          <p:nvPr/>
        </p:nvSpPr>
        <p:spPr>
          <a:xfrm>
            <a:off x="6792785" y="13170166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0" name="rect 250"/>
          <p:cNvSpPr/>
          <p:nvPr/>
        </p:nvSpPr>
        <p:spPr>
          <a:xfrm>
            <a:off x="7103529" y="13170166"/>
            <a:ext cx="284315" cy="284315"/>
          </a:xfrm>
          <a:prstGeom prst="rect">
            <a:avLst/>
          </a:prstGeom>
          <a:solidFill>
            <a:srgbClr val="FDF8F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2" name="rect 252"/>
          <p:cNvSpPr/>
          <p:nvPr/>
        </p:nvSpPr>
        <p:spPr>
          <a:xfrm>
            <a:off x="6495884" y="13479312"/>
            <a:ext cx="284315" cy="284312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4" name="rect 254"/>
          <p:cNvSpPr/>
          <p:nvPr/>
        </p:nvSpPr>
        <p:spPr>
          <a:xfrm>
            <a:off x="6181598" y="13481876"/>
            <a:ext cx="284314" cy="284314"/>
          </a:xfrm>
          <a:prstGeom prst="rect">
            <a:avLst/>
          </a:prstGeom>
          <a:solidFill>
            <a:srgbClr val="FDFA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6" name="rect 256"/>
          <p:cNvSpPr/>
          <p:nvPr/>
        </p:nvSpPr>
        <p:spPr>
          <a:xfrm>
            <a:off x="6482041" y="13170166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8" name="textbox 258"/>
          <p:cNvSpPr/>
          <p:nvPr/>
        </p:nvSpPr>
        <p:spPr>
          <a:xfrm>
            <a:off x="4143248" y="10557891"/>
            <a:ext cx="3538854" cy="31610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70255" algn="l" rtl="0" eaLnBrk="0">
              <a:lnSpc>
                <a:spcPct val="86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5910" algn="l" rtl="0" eaLnBrk="0">
              <a:lnSpc>
                <a:spcPct val="114000"/>
              </a:lnSpc>
              <a:spcBef>
                <a:spcPts val="575"/>
              </a:spcBef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u="sng" kern="0" spc="-3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40404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8795" algn="l" rtl="0" eaLnBrk="0">
              <a:lnSpc>
                <a:spcPct val="67000"/>
              </a:lnSpc>
              <a:spcBef>
                <a:spcPts val="10"/>
              </a:spcBef>
            </a:pP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0995" algn="l" rtl="0" eaLnBrk="0">
              <a:lnSpc>
                <a:spcPct val="86000"/>
              </a:lnSpc>
              <a:spcBef>
                <a:spcPts val="1130"/>
              </a:spcBef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递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67765" algn="l" rtl="0" eaLnBrk="0">
              <a:lnSpc>
                <a:spcPct val="87000"/>
              </a:lnSpc>
              <a:spcBef>
                <a:spcPts val="785"/>
              </a:spcBef>
            </a:pP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产业服务核心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007995" indent="-225425" algn="l" rtl="0" eaLnBrk="0">
              <a:lnSpc>
                <a:spcPct val="119000"/>
              </a:lnSpc>
              <a:spcBef>
                <a:spcPts val="370"/>
              </a:spcBef>
            </a:pP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15</a:t>
            </a: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38705" algn="l" rtl="0" eaLnBrk="0">
              <a:lnSpc>
                <a:spcPct val="87000"/>
              </a:lnSpc>
              <a:spcBef>
                <a:spcPts val="365"/>
              </a:spcBef>
              <a:tabLst>
                <a:tab pos="244983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</a:t>
            </a:r>
            <a:r>
              <a:rPr sz="1200" kern="0" spc="8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38705" algn="l" rtl="0" eaLnBrk="0">
              <a:lnSpc>
                <a:spcPct val="87000"/>
              </a:lnSpc>
              <a:spcBef>
                <a:spcPts val="1185"/>
              </a:spcBef>
              <a:tabLst>
                <a:tab pos="2407285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厕</a:t>
            </a:r>
            <a:r>
              <a:rPr sz="1200" kern="0" spc="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200" kern="0" spc="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8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38350" algn="l" rtl="0" eaLnBrk="0">
              <a:lnSpc>
                <a:spcPct val="87000"/>
              </a:lnSpc>
              <a:tabLst>
                <a:tab pos="210820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</a:t>
            </a:r>
            <a:r>
              <a:rPr sz="1200" kern="0" spc="8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60" name="picture 2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262" name="textbox 262"/>
          <p:cNvSpPr/>
          <p:nvPr/>
        </p:nvSpPr>
        <p:spPr>
          <a:xfrm>
            <a:off x="322859" y="872642"/>
            <a:ext cx="585152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6.2 构建分级公共</a:t>
            </a: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服务体系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4" name="rect 264"/>
          <p:cNvSpPr/>
          <p:nvPr/>
        </p:nvSpPr>
        <p:spPr>
          <a:xfrm>
            <a:off x="1744979" y="13080493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6" name="rect 266"/>
          <p:cNvSpPr/>
          <p:nvPr/>
        </p:nvSpPr>
        <p:spPr>
          <a:xfrm>
            <a:off x="1747875" y="13233424"/>
            <a:ext cx="252437" cy="10654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8" name="rect 268"/>
          <p:cNvSpPr/>
          <p:nvPr/>
        </p:nvSpPr>
        <p:spPr>
          <a:xfrm>
            <a:off x="301752" y="13232893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70" name="picture 2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65213" y="13224065"/>
            <a:ext cx="1638909" cy="119708"/>
          </a:xfrm>
          <a:prstGeom prst="rect">
            <a:avLst/>
          </a:prstGeom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00990" y="13368515"/>
            <a:ext cx="1703146" cy="126669"/>
          </a:xfrm>
          <a:prstGeom prst="rect">
            <a:avLst/>
          </a:prstGeom>
        </p:spPr>
      </p:pic>
      <p:sp>
        <p:nvSpPr>
          <p:cNvPr id="274" name="rect 274"/>
          <p:cNvSpPr/>
          <p:nvPr/>
        </p:nvSpPr>
        <p:spPr>
          <a:xfrm>
            <a:off x="301752" y="13083539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6" name="rect 276"/>
          <p:cNvSpPr/>
          <p:nvPr/>
        </p:nvSpPr>
        <p:spPr>
          <a:xfrm>
            <a:off x="1744979" y="13528547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8" name="rect 278"/>
          <p:cNvSpPr/>
          <p:nvPr/>
        </p:nvSpPr>
        <p:spPr>
          <a:xfrm>
            <a:off x="304800" y="13534020"/>
            <a:ext cx="252437" cy="10654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00990" y="13521689"/>
            <a:ext cx="1636649" cy="124245"/>
          </a:xfrm>
          <a:prstGeom prst="rect">
            <a:avLst/>
          </a:prstGeom>
        </p:spPr>
      </p:pic>
      <p:pic>
        <p:nvPicPr>
          <p:cNvPr id="282" name="picture 2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744065" y="13826387"/>
            <a:ext cx="260070" cy="123369"/>
          </a:xfrm>
          <a:prstGeom prst="rect">
            <a:avLst/>
          </a:prstGeom>
        </p:spPr>
      </p:pic>
      <p:sp>
        <p:nvSpPr>
          <p:cNvPr id="284" name="rect 284"/>
          <p:cNvSpPr/>
          <p:nvPr/>
        </p:nvSpPr>
        <p:spPr>
          <a:xfrm>
            <a:off x="301752" y="14276832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6" name="rect 286"/>
          <p:cNvSpPr/>
          <p:nvPr/>
        </p:nvSpPr>
        <p:spPr>
          <a:xfrm>
            <a:off x="301752" y="14426184"/>
            <a:ext cx="259079" cy="112776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8" name="rect 288"/>
          <p:cNvSpPr/>
          <p:nvPr/>
        </p:nvSpPr>
        <p:spPr>
          <a:xfrm>
            <a:off x="1744700" y="14114450"/>
            <a:ext cx="258444" cy="11747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744700" y="14228116"/>
            <a:ext cx="258444" cy="7619"/>
          </a:xfrm>
          <a:prstGeom prst="rect">
            <a:avLst/>
          </a:prstGeom>
        </p:spPr>
      </p:pic>
      <p:pic>
        <p:nvPicPr>
          <p:cNvPr id="292" name="picture 29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69938" y="14273632"/>
            <a:ext cx="117284" cy="117296"/>
          </a:xfrm>
          <a:prstGeom prst="rect">
            <a:avLst/>
          </a:prstGeom>
        </p:spPr>
      </p:pic>
      <p:pic>
        <p:nvPicPr>
          <p:cNvPr id="294" name="picture 29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00990" y="13975564"/>
            <a:ext cx="1703146" cy="125424"/>
          </a:xfrm>
          <a:prstGeom prst="rect">
            <a:avLst/>
          </a:prstGeom>
        </p:spPr>
      </p:pic>
      <p:pic>
        <p:nvPicPr>
          <p:cNvPr id="296" name="picture 2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820316" y="14114474"/>
            <a:ext cx="117284" cy="117296"/>
          </a:xfrm>
          <a:prstGeom prst="rect">
            <a:avLst/>
          </a:prstGeom>
        </p:spPr>
      </p:pic>
      <p:sp>
        <p:nvSpPr>
          <p:cNvPr id="298" name="rect 298"/>
          <p:cNvSpPr/>
          <p:nvPr/>
        </p:nvSpPr>
        <p:spPr>
          <a:xfrm>
            <a:off x="300990" y="14126985"/>
            <a:ext cx="260070" cy="11416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00" name="picture 30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72376" y="14124165"/>
            <a:ext cx="117284" cy="117296"/>
          </a:xfrm>
          <a:prstGeom prst="rect">
            <a:avLst/>
          </a:prstGeom>
        </p:spPr>
      </p:pic>
      <p:pic>
        <p:nvPicPr>
          <p:cNvPr id="302" name="picture 3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372376" y="14420901"/>
            <a:ext cx="117284" cy="117284"/>
          </a:xfrm>
          <a:prstGeom prst="rect">
            <a:avLst/>
          </a:prstGeom>
        </p:spPr>
      </p:pic>
      <p:pic>
        <p:nvPicPr>
          <p:cNvPr id="304" name="picture 30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1744065" y="14423159"/>
            <a:ext cx="260070" cy="123369"/>
          </a:xfrm>
          <a:prstGeom prst="rect">
            <a:avLst/>
          </a:prstGeom>
        </p:spPr>
      </p:pic>
      <p:sp>
        <p:nvSpPr>
          <p:cNvPr id="306" name="rect 306"/>
          <p:cNvSpPr/>
          <p:nvPr/>
        </p:nvSpPr>
        <p:spPr>
          <a:xfrm>
            <a:off x="301752" y="14598395"/>
            <a:ext cx="259079" cy="11430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8" name="rect 308"/>
          <p:cNvSpPr/>
          <p:nvPr/>
        </p:nvSpPr>
        <p:spPr>
          <a:xfrm>
            <a:off x="301752" y="14756893"/>
            <a:ext cx="259079" cy="112776"/>
          </a:xfrm>
          <a:prstGeom prst="rect">
            <a:avLst/>
          </a:prstGeom>
          <a:solidFill>
            <a:srgbClr val="FE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10" name="picture 3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375323" y="14749019"/>
            <a:ext cx="117284" cy="117295"/>
          </a:xfrm>
          <a:prstGeom prst="rect">
            <a:avLst/>
          </a:prstGeom>
        </p:spPr>
      </p:pic>
      <p:sp>
        <p:nvSpPr>
          <p:cNvPr id="312" name="rect 312"/>
          <p:cNvSpPr/>
          <p:nvPr/>
        </p:nvSpPr>
        <p:spPr>
          <a:xfrm>
            <a:off x="1743455" y="14592300"/>
            <a:ext cx="257555" cy="11430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314" name="table 314"/>
          <p:cNvGraphicFramePr>
            <a:graphicFrameLocks noGrp="1"/>
          </p:cNvGraphicFramePr>
          <p:nvPr/>
        </p:nvGraphicFramePr>
        <p:xfrm>
          <a:off x="300990" y="13067768"/>
          <a:ext cx="1705609" cy="1802764"/>
        </p:xfrm>
        <a:graphic>
          <a:graphicData uri="http://schemas.openxmlformats.org/drawingml/2006/table">
            <a:tbl>
              <a:tblPr/>
              <a:tblGrid>
                <a:gridCol w="188595"/>
                <a:gridCol w="1083945"/>
                <a:gridCol w="246379"/>
                <a:gridCol w="186689"/>
              </a:tblGrid>
              <a:tr h="128905">
                <a:tc gridSpan="4">
                  <a:txBody>
                    <a:bodyPr/>
                    <a:lstStyle/>
                    <a:p>
                      <a:pPr marL="635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  <a:tabLst>
                          <a:tab pos="64135" algn="l"/>
                        </a:tabLst>
                      </a:pP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          </a:t>
                      </a:r>
                      <a:r>
                        <a:rPr sz="900" kern="0" spc="-9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卫生服务站</a:t>
                      </a:r>
                      <a:r>
                        <a:rPr sz="9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900" kern="0" spc="-9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卫生院</a:t>
                      </a: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94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225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9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5725" algn="l" rtl="0" eaLnBrk="0">
                        <a:lnSpc>
                          <a:spcPct val="83000"/>
                        </a:lnSpc>
                        <a:spcBef>
                          <a:spcPts val="0"/>
                        </a:spcBef>
                      </a:pPr>
                      <a:r>
                        <a:rPr sz="900" kern="0" spc="1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老</a:t>
                      </a: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老年活动室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</a:t>
                      </a:r>
                      <a:r>
                        <a:rPr sz="900" kern="0" spc="1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市</a:t>
                      </a:r>
                      <a:endParaRPr sz="900" baseline="6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939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06680" algn="l" rtl="0" eaLnBrk="0">
                        <a:lnSpc>
                          <a:spcPct val="85000"/>
                        </a:lnSpc>
                      </a:pPr>
                      <a:r>
                        <a:rPr sz="900" kern="0" spc="3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9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老年日间照料中心     </a:t>
                      </a:r>
                      <a:r>
                        <a:rPr sz="900" kern="0" spc="30" baseline="17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园</a:t>
                      </a:r>
                      <a:endParaRPr sz="900" baseline="17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8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8265" algn="l" rtl="0" eaLnBrk="0">
                        <a:lnSpc>
                          <a:spcPct val="87000"/>
                        </a:lnSpc>
                        <a:spcBef>
                          <a:spcPts val="0"/>
                        </a:spcBef>
                      </a:pP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初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初中                           </a:t>
                      </a:r>
                      <a:r>
                        <a:rPr sz="900" kern="0" spc="1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卫</a:t>
                      </a:r>
                      <a:endParaRPr sz="900" baseline="6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764"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1145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38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75895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小学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1145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1015"/>
                        </a:lnSpc>
                      </a:pPr>
                      <a:endParaRPr sz="8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52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80340" algn="l" rtl="0" eaLnBrk="0">
                        <a:lnSpc>
                          <a:spcPct val="77000"/>
                        </a:lnSpc>
                        <a:spcBef>
                          <a:spcPts val="0"/>
                        </a:spcBef>
                      </a:pP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幼儿园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4130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600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</a:t>
                      </a:r>
                      <a:endParaRPr sz="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464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8900" algn="l" rtl="0" eaLnBrk="0">
                        <a:lnSpc>
                          <a:spcPct val="87000"/>
                        </a:lnSpc>
                        <a:spcBef>
                          <a:spcPts val="0"/>
                        </a:spcBef>
                      </a:pPr>
                      <a:r>
                        <a:rPr sz="900" kern="0" spc="10" baseline="12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</a:t>
                      </a: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文化活动室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</a:t>
                      </a:r>
                      <a:r>
                        <a:rPr sz="900" kern="0" spc="1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便</a:t>
                      </a:r>
                      <a:endParaRPr sz="900" baseline="6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5254">
                <a:tc rowSpan="3" gridSpan="2">
                  <a:txBody>
                    <a:bodyPr/>
                    <a:lstStyle/>
                    <a:p>
                      <a:pPr algn="l" rtl="0" eaLnBrk="0">
                        <a:lnSpc>
                          <a:spcPct val="35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35" indent="-635" algn="l" rtl="0" eaLnBrk="0">
                        <a:lnSpc>
                          <a:spcPct val="109000"/>
                        </a:lnSpc>
                        <a:tabLst>
                          <a:tab pos="90805" algn="l"/>
                          <a:tab pos="92710" algn="l"/>
                        </a:tabLst>
                      </a:pP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20" baseline="23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</a:t>
                      </a:r>
                      <a:r>
                        <a:rPr sz="500" kern="0" spc="2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</a:t>
                      </a: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室外健身场地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10" baseline="17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菜</a:t>
                      </a: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菜市场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5" algn="l" rtl="0" eaLnBrk="0">
                        <a:lnSpc>
                          <a:spcPct val="87000"/>
                        </a:lnSpc>
                        <a:spcBef>
                          <a:spcPts val="215"/>
                        </a:spcBef>
                        <a:tabLst>
                          <a:tab pos="102235" algn="l"/>
                        </a:tabLst>
                      </a:pP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10" baseline="29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邮</a:t>
                      </a:r>
                      <a:r>
                        <a:rPr sz="500" kern="0" spc="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邮政营业场所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52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74625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  <a:tabLst>
                          <a:tab pos="269240" algn="l"/>
                        </a:tabLst>
                      </a:pPr>
                      <a:r>
                        <a:rPr sz="6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600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村</a:t>
                      </a:r>
                      <a:endParaRPr sz="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305">
                <a:tc vMerge="1" gridSpan="2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ts val="1165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275">
                <a:tc vMerge="1" gridSpan="2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6797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600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污</a:t>
                      </a:r>
                      <a:endParaRPr sz="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450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35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93980" algn="l"/>
                          <a:tab pos="95250" algn="l"/>
                        </a:tabLst>
                      </a:pP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2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转</a:t>
                      </a:r>
                      <a:r>
                        <a:rPr sz="500" kern="0" spc="2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生活垃圾中转站         </a:t>
                      </a:r>
                      <a:r>
                        <a:rPr sz="900" kern="0" spc="10" baseline="12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递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900" kern="0" spc="10" baseline="60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厕</a:t>
                      </a:r>
                      <a:r>
                        <a:rPr sz="500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9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公共厕所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16" name="picture 3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1740890" y="14114450"/>
            <a:ext cx="7620" cy="117475"/>
          </a:xfrm>
          <a:prstGeom prst="rect">
            <a:avLst/>
          </a:prstGeom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365620" y="13069454"/>
            <a:ext cx="1572018" cy="98568"/>
          </a:xfrm>
          <a:prstGeom prst="rect">
            <a:avLst/>
          </a:prstGeom>
        </p:spPr>
      </p:pic>
      <p:sp>
        <p:nvSpPr>
          <p:cNvPr id="320" name="textbox 320"/>
          <p:cNvSpPr/>
          <p:nvPr/>
        </p:nvSpPr>
        <p:spPr>
          <a:xfrm>
            <a:off x="4724235" y="6517564"/>
            <a:ext cx="2341879" cy="1258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镇区服务核心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11020" indent="-225425" algn="l" rtl="0" eaLnBrk="0">
              <a:lnSpc>
                <a:spcPct val="119000"/>
              </a:lnSpc>
              <a:spcBef>
                <a:spcPts val="5"/>
              </a:spcBef>
            </a:pP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15</a:t>
            </a: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22" name="picture 3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5483542" y="9472574"/>
            <a:ext cx="1156715" cy="1156716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4170984" y="4783315"/>
            <a:ext cx="1156703" cy="1156715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6182093" y="4645215"/>
            <a:ext cx="1156702" cy="1156715"/>
          </a:xfrm>
          <a:prstGeom prst="rect">
            <a:avLst/>
          </a:prstGeom>
        </p:spPr>
      </p:pic>
      <p:pic>
        <p:nvPicPr>
          <p:cNvPr id="328" name="picture 3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3856596" y="13229958"/>
            <a:ext cx="1156703" cy="1156704"/>
          </a:xfrm>
          <a:prstGeom prst="rect">
            <a:avLst/>
          </a:prstGeom>
        </p:spPr>
      </p:pic>
      <p:pic>
        <p:nvPicPr>
          <p:cNvPr id="330" name="picture 3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3337788" y="11832195"/>
            <a:ext cx="1156703" cy="1156703"/>
          </a:xfrm>
          <a:prstGeom prst="rect">
            <a:avLst/>
          </a:prstGeom>
        </p:spPr>
      </p:pic>
      <p:sp>
        <p:nvSpPr>
          <p:cNvPr id="332" name="textbox 332"/>
          <p:cNvSpPr/>
          <p:nvPr/>
        </p:nvSpPr>
        <p:spPr>
          <a:xfrm>
            <a:off x="3152241" y="5868123"/>
            <a:ext cx="911860" cy="13773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40410" algn="l" rtl="0" eaLnBrk="0">
              <a:lnSpc>
                <a:spcPct val="86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43865" indent="-222885" algn="l" rtl="0" eaLnBrk="0">
              <a:lnSpc>
                <a:spcPct val="88000"/>
              </a:lnSpc>
              <a:spcBef>
                <a:spcPts val="360"/>
              </a:spcBef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0240" indent="-637540" algn="l" rtl="0" eaLnBrk="0">
              <a:lnSpc>
                <a:spcPct val="163000"/>
              </a:lnSpc>
              <a:spcBef>
                <a:spcPts val="235"/>
              </a:spcBef>
            </a:pP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200" kern="0" spc="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</a:t>
            </a:r>
            <a:r>
              <a:rPr sz="1200" kern="0" spc="-3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递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4" name="textbox 334"/>
          <p:cNvSpPr/>
          <p:nvPr/>
        </p:nvSpPr>
        <p:spPr>
          <a:xfrm>
            <a:off x="3690010" y="9294266"/>
            <a:ext cx="1290955" cy="5295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22960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235"/>
              </a:spcBef>
            </a:pP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6" name="rect 336"/>
          <p:cNvSpPr/>
          <p:nvPr/>
        </p:nvSpPr>
        <p:spPr>
          <a:xfrm>
            <a:off x="4445672" y="5502465"/>
            <a:ext cx="284315" cy="284314"/>
          </a:xfrm>
          <a:prstGeom prst="rect">
            <a:avLst/>
          </a:prstGeom>
          <a:solidFill>
            <a:srgbClr val="FDF9F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8" name="rect 338"/>
          <p:cNvSpPr/>
          <p:nvPr/>
        </p:nvSpPr>
        <p:spPr>
          <a:xfrm>
            <a:off x="4756416" y="5502465"/>
            <a:ext cx="284314" cy="284314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0" name="rect 340"/>
          <p:cNvSpPr/>
          <p:nvPr/>
        </p:nvSpPr>
        <p:spPr>
          <a:xfrm>
            <a:off x="5067160" y="5502465"/>
            <a:ext cx="284315" cy="284314"/>
          </a:xfrm>
          <a:prstGeom prst="rect">
            <a:avLst/>
          </a:prstGeom>
          <a:solidFill>
            <a:srgbClr val="FEFCF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2" name="textbox 342"/>
          <p:cNvSpPr/>
          <p:nvPr/>
        </p:nvSpPr>
        <p:spPr>
          <a:xfrm>
            <a:off x="4432972" y="5170665"/>
            <a:ext cx="922019" cy="5721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54025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u="sng" kern="0" spc="-3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40404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6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  <a:tabLst>
                <a:tab pos="8255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200" kern="0" spc="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4" name="rect 344"/>
          <p:cNvSpPr/>
          <p:nvPr/>
        </p:nvSpPr>
        <p:spPr>
          <a:xfrm>
            <a:off x="5777521" y="10192220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6" name="rect 346"/>
          <p:cNvSpPr/>
          <p:nvPr/>
        </p:nvSpPr>
        <p:spPr>
          <a:xfrm>
            <a:off x="6088265" y="10192220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8" name="textbox 348"/>
          <p:cNvSpPr/>
          <p:nvPr/>
        </p:nvSpPr>
        <p:spPr>
          <a:xfrm>
            <a:off x="5764821" y="9859911"/>
            <a:ext cx="902969" cy="5727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4975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u="sng" kern="0" spc="-3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40404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0"/>
              </a:spcBef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0" name="path 350"/>
          <p:cNvSpPr/>
          <p:nvPr/>
        </p:nvSpPr>
        <p:spPr>
          <a:xfrm>
            <a:off x="6038951" y="12446533"/>
            <a:ext cx="1833880" cy="7619"/>
          </a:xfrm>
          <a:custGeom>
            <a:avLst/>
            <a:gdLst/>
            <a:ahLst/>
            <a:cxnLst/>
            <a:rect l="0" t="0" r="0" b="0"/>
            <a:pathLst>
              <a:path w="2888" h="11">
                <a:moveTo>
                  <a:pt x="0" y="5"/>
                </a:moveTo>
                <a:lnTo>
                  <a:pt x="2888" y="5"/>
                </a:lnTo>
              </a:path>
            </a:pathLst>
          </a:custGeom>
          <a:noFill/>
          <a:ln w="7620" cap="flat">
            <a:solidFill>
              <a:srgbClr val="000000"/>
            </a:solidFill>
            <a:prstDash val="solid"/>
            <a:bevel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52" name="picture 35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5957163" y="12214314"/>
            <a:ext cx="507263" cy="507276"/>
          </a:xfrm>
          <a:prstGeom prst="rect">
            <a:avLst/>
          </a:prstGeom>
        </p:spPr>
      </p:pic>
      <p:sp>
        <p:nvSpPr>
          <p:cNvPr id="354" name="textbox 354"/>
          <p:cNvSpPr/>
          <p:nvPr/>
        </p:nvSpPr>
        <p:spPr>
          <a:xfrm>
            <a:off x="4337532" y="13617294"/>
            <a:ext cx="702944" cy="342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0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56" name="textbox 356"/>
          <p:cNvSpPr/>
          <p:nvPr/>
        </p:nvSpPr>
        <p:spPr>
          <a:xfrm>
            <a:off x="3684016" y="8192630"/>
            <a:ext cx="702944" cy="342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0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58" name="textbox 358"/>
          <p:cNvSpPr/>
          <p:nvPr/>
        </p:nvSpPr>
        <p:spPr>
          <a:xfrm>
            <a:off x="3818724" y="12219533"/>
            <a:ext cx="702944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0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u="sng" kern="0" spc="-3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40404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60" name="textbox 360"/>
          <p:cNvSpPr/>
          <p:nvPr/>
        </p:nvSpPr>
        <p:spPr>
          <a:xfrm>
            <a:off x="6663029" y="5032565"/>
            <a:ext cx="702944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0" indent="-222885" algn="l" rtl="0" eaLnBrk="0">
              <a:lnSpc>
                <a:spcPct val="8800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u="sng" kern="0" spc="-3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40404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分钟骑行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1km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62" name="textbox 362"/>
          <p:cNvSpPr/>
          <p:nvPr/>
        </p:nvSpPr>
        <p:spPr>
          <a:xfrm>
            <a:off x="3092907" y="8626055"/>
            <a:ext cx="488315" cy="4953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86000"/>
              </a:lnSpc>
            </a:pP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污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4" name="textbox 364"/>
          <p:cNvSpPr/>
          <p:nvPr/>
        </p:nvSpPr>
        <p:spPr>
          <a:xfrm>
            <a:off x="5091188" y="7969732"/>
            <a:ext cx="186054" cy="796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r>
              <a:rPr sz="1200" kern="0" spc="9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r>
              <a:rPr sz="1200" kern="0" spc="9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800" kern="0" spc="-50" baseline="30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</a:t>
            </a:r>
            <a:endParaRPr sz="1800" baseline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6" name="textbox 366"/>
          <p:cNvSpPr/>
          <p:nvPr/>
        </p:nvSpPr>
        <p:spPr>
          <a:xfrm>
            <a:off x="4775299" y="7981340"/>
            <a:ext cx="185420" cy="782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卫    幼</a:t>
            </a:r>
            <a:r>
              <a:rPr sz="1200" kern="0" spc="7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4270502" y="9885858"/>
            <a:ext cx="284327" cy="284326"/>
            <a:chOff x="0" y="0"/>
            <a:chExt cx="284327" cy="284326"/>
          </a:xfrm>
        </p:grpSpPr>
        <p:pic>
          <p:nvPicPr>
            <p:cNvPr id="368" name="picture 36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rot="21600000">
              <a:off x="0" y="0"/>
              <a:ext cx="284327" cy="284326"/>
            </a:xfrm>
            <a:prstGeom prst="rect">
              <a:avLst/>
            </a:prstGeom>
          </p:spPr>
        </p:pic>
        <p:sp>
          <p:nvSpPr>
            <p:cNvPr id="370" name="textbox 370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4232706" y="12891389"/>
            <a:ext cx="284315" cy="284329"/>
            <a:chOff x="0" y="0"/>
            <a:chExt cx="284315" cy="284329"/>
          </a:xfrm>
        </p:grpSpPr>
        <p:pic>
          <p:nvPicPr>
            <p:cNvPr id="372" name="picture 37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21600000">
              <a:off x="0" y="0"/>
              <a:ext cx="284315" cy="284329"/>
            </a:xfrm>
            <a:prstGeom prst="rect">
              <a:avLst/>
            </a:prstGeom>
          </p:spPr>
        </p:pic>
        <p:sp>
          <p:nvSpPr>
            <p:cNvPr id="374" name="textbox 374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3155048" y="11063578"/>
            <a:ext cx="284327" cy="284315"/>
            <a:chOff x="0" y="0"/>
            <a:chExt cx="284327" cy="284315"/>
          </a:xfrm>
        </p:grpSpPr>
        <p:pic>
          <p:nvPicPr>
            <p:cNvPr id="376" name="picture 37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21600000">
              <a:off x="0" y="0"/>
              <a:ext cx="284327" cy="284315"/>
            </a:xfrm>
            <a:prstGeom prst="rect">
              <a:avLst/>
            </a:prstGeom>
          </p:spPr>
        </p:pic>
        <p:sp>
          <p:nvSpPr>
            <p:cNvPr id="378" name="textbox 378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3155048" y="11374322"/>
            <a:ext cx="284327" cy="284315"/>
            <a:chOff x="0" y="0"/>
            <a:chExt cx="284327" cy="284315"/>
          </a:xfrm>
        </p:grpSpPr>
        <p:pic>
          <p:nvPicPr>
            <p:cNvPr id="380" name="picture 38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21600000">
              <a:off x="0" y="0"/>
              <a:ext cx="284327" cy="284315"/>
            </a:xfrm>
            <a:prstGeom prst="rect">
              <a:avLst/>
            </a:prstGeom>
          </p:spPr>
        </p:pic>
        <p:sp>
          <p:nvSpPr>
            <p:cNvPr id="382" name="textbox 382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 rot="21600000">
            <a:off x="4216501" y="12588811"/>
            <a:ext cx="284314" cy="284327"/>
            <a:chOff x="0" y="0"/>
            <a:chExt cx="284314" cy="284327"/>
          </a:xfrm>
        </p:grpSpPr>
        <p:pic>
          <p:nvPicPr>
            <p:cNvPr id="384" name="picture 38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rot="21600000">
              <a:off x="0" y="0"/>
              <a:ext cx="284314" cy="284327"/>
            </a:xfrm>
            <a:prstGeom prst="rect">
              <a:avLst/>
            </a:prstGeom>
          </p:spPr>
        </p:pic>
        <p:sp>
          <p:nvSpPr>
            <p:cNvPr id="386" name="textbox 386"/>
            <p:cNvSpPr/>
            <p:nvPr/>
          </p:nvSpPr>
          <p:spPr>
            <a:xfrm>
              <a:off x="-12700" y="-12700"/>
              <a:ext cx="309879" cy="3187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2973514" y="12588811"/>
            <a:ext cx="284314" cy="284327"/>
            <a:chOff x="0" y="0"/>
            <a:chExt cx="284314" cy="284327"/>
          </a:xfrm>
        </p:grpSpPr>
        <p:pic>
          <p:nvPicPr>
            <p:cNvPr id="388" name="picture 388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rot="21600000">
              <a:off x="0" y="0"/>
              <a:ext cx="284314" cy="284327"/>
            </a:xfrm>
            <a:prstGeom prst="rect">
              <a:avLst/>
            </a:prstGeom>
          </p:spPr>
        </p:pic>
        <p:sp>
          <p:nvSpPr>
            <p:cNvPr id="390" name="textbox 390"/>
            <p:cNvSpPr/>
            <p:nvPr/>
          </p:nvSpPr>
          <p:spPr>
            <a:xfrm>
              <a:off x="-12700" y="-12700"/>
              <a:ext cx="309879" cy="32575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 rot="21600000">
            <a:off x="3905745" y="12588811"/>
            <a:ext cx="284314" cy="284327"/>
            <a:chOff x="0" y="0"/>
            <a:chExt cx="284314" cy="284327"/>
          </a:xfrm>
        </p:grpSpPr>
        <p:pic>
          <p:nvPicPr>
            <p:cNvPr id="392" name="picture 392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21600000">
              <a:off x="0" y="0"/>
              <a:ext cx="284314" cy="284327"/>
            </a:xfrm>
            <a:prstGeom prst="rect">
              <a:avLst/>
            </a:prstGeom>
          </p:spPr>
        </p:pic>
        <p:sp>
          <p:nvSpPr>
            <p:cNvPr id="394" name="textbox 394"/>
            <p:cNvSpPr/>
            <p:nvPr/>
          </p:nvSpPr>
          <p:spPr>
            <a:xfrm>
              <a:off x="-12700" y="-12700"/>
              <a:ext cx="309879" cy="3194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128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便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3284258" y="12588811"/>
            <a:ext cx="284314" cy="284327"/>
            <a:chOff x="0" y="0"/>
            <a:chExt cx="284314" cy="284327"/>
          </a:xfrm>
        </p:grpSpPr>
        <p:pic>
          <p:nvPicPr>
            <p:cNvPr id="396" name="picture 396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 rot="21600000">
              <a:off x="0" y="0"/>
              <a:ext cx="284314" cy="284327"/>
            </a:xfrm>
            <a:prstGeom prst="rect">
              <a:avLst/>
            </a:prstGeom>
          </p:spPr>
        </p:pic>
        <p:sp>
          <p:nvSpPr>
            <p:cNvPr id="398" name="textbox 398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21600000">
            <a:off x="3595001" y="12588811"/>
            <a:ext cx="284314" cy="284327"/>
            <a:chOff x="0" y="0"/>
            <a:chExt cx="284314" cy="284327"/>
          </a:xfrm>
        </p:grpSpPr>
        <p:pic>
          <p:nvPicPr>
            <p:cNvPr id="400" name="picture 400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 rot="21600000">
              <a:off x="0" y="0"/>
              <a:ext cx="284314" cy="284327"/>
            </a:xfrm>
            <a:prstGeom prst="rect">
              <a:avLst/>
            </a:prstGeom>
          </p:spPr>
        </p:pic>
        <p:sp>
          <p:nvSpPr>
            <p:cNvPr id="402" name="textbox 402"/>
            <p:cNvSpPr/>
            <p:nvPr/>
          </p:nvSpPr>
          <p:spPr>
            <a:xfrm>
              <a:off x="-12700" y="-12700"/>
              <a:ext cx="309879" cy="323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老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04" name="picture 40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600000">
            <a:off x="6171285" y="13170166"/>
            <a:ext cx="284315" cy="284315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 rot="21600000">
            <a:off x="3465804" y="11063578"/>
            <a:ext cx="284315" cy="284315"/>
            <a:chOff x="0" y="0"/>
            <a:chExt cx="284315" cy="284315"/>
          </a:xfrm>
        </p:grpSpPr>
        <p:pic>
          <p:nvPicPr>
            <p:cNvPr id="406" name="picture 406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08" name="textbox 408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10" name="picture 410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600000">
            <a:off x="6171285" y="12859422"/>
            <a:ext cx="284315" cy="284315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 rot="21600000">
            <a:off x="4398035" y="11063578"/>
            <a:ext cx="284314" cy="284315"/>
            <a:chOff x="0" y="0"/>
            <a:chExt cx="284314" cy="284315"/>
          </a:xfrm>
        </p:grpSpPr>
        <p:pic>
          <p:nvPicPr>
            <p:cNvPr id="412" name="picture 412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14" name="textbox 414"/>
            <p:cNvSpPr/>
            <p:nvPr/>
          </p:nvSpPr>
          <p:spPr>
            <a:xfrm>
              <a:off x="-12700" y="-12700"/>
              <a:ext cx="309879" cy="3187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21600000">
            <a:off x="4427258" y="14372158"/>
            <a:ext cx="284314" cy="284315"/>
            <a:chOff x="0" y="0"/>
            <a:chExt cx="284314" cy="284315"/>
          </a:xfrm>
        </p:grpSpPr>
        <p:pic>
          <p:nvPicPr>
            <p:cNvPr id="416" name="picture 416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18" name="textbox 418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20" name="picture 42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21600000">
            <a:off x="5549798" y="12859422"/>
            <a:ext cx="284314" cy="284315"/>
          </a:xfrm>
          <a:prstGeom prst="rect">
            <a:avLst/>
          </a:prstGeom>
        </p:spPr>
      </p:pic>
      <p:pic>
        <p:nvPicPr>
          <p:cNvPr id="422" name="picture 422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1600000">
            <a:off x="5549798" y="13170166"/>
            <a:ext cx="284314" cy="28431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 rot="21600000">
            <a:off x="3776548" y="11063578"/>
            <a:ext cx="284314" cy="284315"/>
            <a:chOff x="0" y="0"/>
            <a:chExt cx="284314" cy="284315"/>
          </a:xfrm>
        </p:grpSpPr>
        <p:pic>
          <p:nvPicPr>
            <p:cNvPr id="424" name="picture 424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26" name="textbox 426"/>
            <p:cNvSpPr/>
            <p:nvPr/>
          </p:nvSpPr>
          <p:spPr>
            <a:xfrm>
              <a:off x="-12700" y="-12700"/>
              <a:ext cx="309879" cy="323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老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28" name="rect 428"/>
          <p:cNvSpPr/>
          <p:nvPr/>
        </p:nvSpPr>
        <p:spPr>
          <a:xfrm>
            <a:off x="4116501" y="14372158"/>
            <a:ext cx="284314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30" name="picture 43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1600000">
            <a:off x="5860541" y="12859422"/>
            <a:ext cx="284314" cy="284315"/>
          </a:xfrm>
          <a:prstGeom prst="rect">
            <a:avLst/>
          </a:prstGeom>
        </p:spPr>
      </p:pic>
      <p:sp>
        <p:nvSpPr>
          <p:cNvPr id="432" name="rect 432"/>
          <p:cNvSpPr/>
          <p:nvPr/>
        </p:nvSpPr>
        <p:spPr>
          <a:xfrm>
            <a:off x="5860541" y="13170166"/>
            <a:ext cx="284314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6226974" y="5434824"/>
            <a:ext cx="284315" cy="284315"/>
            <a:chOff x="0" y="0"/>
            <a:chExt cx="284315" cy="284315"/>
          </a:xfrm>
        </p:grpSpPr>
        <p:pic>
          <p:nvPicPr>
            <p:cNvPr id="434" name="picture 434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36" name="textbox 436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21600000">
            <a:off x="6848461" y="5745568"/>
            <a:ext cx="284315" cy="284315"/>
            <a:chOff x="0" y="0"/>
            <a:chExt cx="284315" cy="284315"/>
          </a:xfrm>
        </p:grpSpPr>
        <p:pic>
          <p:nvPicPr>
            <p:cNvPr id="438" name="picture 438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40" name="textbox 440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42" name="picture 44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1600000">
            <a:off x="4087291" y="11374322"/>
            <a:ext cx="284315" cy="284315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4254296" y="9583293"/>
            <a:ext cx="284315" cy="284315"/>
            <a:chOff x="0" y="0"/>
            <a:chExt cx="284315" cy="284315"/>
          </a:xfrm>
        </p:grpSpPr>
        <p:pic>
          <p:nvPicPr>
            <p:cNvPr id="444" name="picture 444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46" name="textbox 446"/>
            <p:cNvSpPr/>
            <p:nvPr/>
          </p:nvSpPr>
          <p:spPr>
            <a:xfrm>
              <a:off x="-12700" y="-12700"/>
              <a:ext cx="309879" cy="3187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48" name="rect 448"/>
          <p:cNvSpPr/>
          <p:nvPr/>
        </p:nvSpPr>
        <p:spPr>
          <a:xfrm>
            <a:off x="6226974" y="5745568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8" name="group 48"/>
          <p:cNvGrpSpPr/>
          <p:nvPr/>
        </p:nvGrpSpPr>
        <p:grpSpPr>
          <a:xfrm rot="21600000">
            <a:off x="5916231" y="5745568"/>
            <a:ext cx="284315" cy="284315"/>
            <a:chOff x="0" y="0"/>
            <a:chExt cx="284315" cy="284315"/>
          </a:xfrm>
        </p:grpSpPr>
        <p:pic>
          <p:nvPicPr>
            <p:cNvPr id="450" name="picture 450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52" name="textbox 452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 rot="21600000">
            <a:off x="5916231" y="5434824"/>
            <a:ext cx="284315" cy="284315"/>
            <a:chOff x="0" y="0"/>
            <a:chExt cx="284315" cy="284315"/>
          </a:xfrm>
        </p:grpSpPr>
        <p:pic>
          <p:nvPicPr>
            <p:cNvPr id="454" name="picture 454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56" name="textbox 456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 rot="21600000">
            <a:off x="5777521" y="10502963"/>
            <a:ext cx="284315" cy="284315"/>
            <a:chOff x="0" y="0"/>
            <a:chExt cx="284315" cy="284315"/>
          </a:xfrm>
        </p:grpSpPr>
        <p:pic>
          <p:nvPicPr>
            <p:cNvPr id="458" name="picture 458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60" name="textbox 460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62" name="rect 462"/>
          <p:cNvSpPr/>
          <p:nvPr/>
        </p:nvSpPr>
        <p:spPr>
          <a:xfrm>
            <a:off x="3465804" y="11374322"/>
            <a:ext cx="284315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54" name="group 54"/>
          <p:cNvGrpSpPr/>
          <p:nvPr/>
        </p:nvGrpSpPr>
        <p:grpSpPr>
          <a:xfrm rot="21600000">
            <a:off x="5466765" y="10502963"/>
            <a:ext cx="284315" cy="284315"/>
            <a:chOff x="0" y="0"/>
            <a:chExt cx="284315" cy="284315"/>
          </a:xfrm>
        </p:grpSpPr>
        <p:pic>
          <p:nvPicPr>
            <p:cNvPr id="464" name="picture 464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66" name="textbox 46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 rot="21600000">
            <a:off x="6848461" y="5434824"/>
            <a:ext cx="284315" cy="284315"/>
            <a:chOff x="0" y="0"/>
            <a:chExt cx="284315" cy="284315"/>
          </a:xfrm>
        </p:grpSpPr>
        <p:pic>
          <p:nvPicPr>
            <p:cNvPr id="468" name="picture 468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70" name="textbox 470"/>
            <p:cNvSpPr/>
            <p:nvPr/>
          </p:nvSpPr>
          <p:spPr>
            <a:xfrm>
              <a:off x="-12700" y="-12700"/>
              <a:ext cx="309879" cy="3194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128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便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 rot="21600000">
            <a:off x="5466765" y="10192220"/>
            <a:ext cx="284315" cy="284315"/>
            <a:chOff x="0" y="0"/>
            <a:chExt cx="284315" cy="284315"/>
          </a:xfrm>
        </p:grpSpPr>
        <p:pic>
          <p:nvPicPr>
            <p:cNvPr id="472" name="picture 472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 rot="21600000">
              <a:off x="0" y="0"/>
              <a:ext cx="284315" cy="284315"/>
            </a:xfrm>
            <a:prstGeom prst="rect">
              <a:avLst/>
            </a:prstGeom>
          </p:spPr>
        </p:pic>
        <p:sp>
          <p:nvSpPr>
            <p:cNvPr id="474" name="textbox 474"/>
            <p:cNvSpPr/>
            <p:nvPr/>
          </p:nvSpPr>
          <p:spPr>
            <a:xfrm>
              <a:off x="-12700" y="-12700"/>
              <a:ext cx="309879" cy="323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老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 rot="21600000">
            <a:off x="4738001" y="14372158"/>
            <a:ext cx="284314" cy="284315"/>
            <a:chOff x="0" y="0"/>
            <a:chExt cx="284314" cy="284315"/>
          </a:xfrm>
        </p:grpSpPr>
        <p:pic>
          <p:nvPicPr>
            <p:cNvPr id="476" name="picture 476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78" name="textbox 478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 rot="21600000">
            <a:off x="3805758" y="14372158"/>
            <a:ext cx="284314" cy="284315"/>
            <a:chOff x="0" y="0"/>
            <a:chExt cx="284314" cy="284315"/>
          </a:xfrm>
        </p:grpSpPr>
        <p:pic>
          <p:nvPicPr>
            <p:cNvPr id="480" name="picture 480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82" name="textbox 482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 rot="21600000">
            <a:off x="3776548" y="11374322"/>
            <a:ext cx="284314" cy="284315"/>
            <a:chOff x="0" y="0"/>
            <a:chExt cx="284314" cy="284315"/>
          </a:xfrm>
        </p:grpSpPr>
        <p:pic>
          <p:nvPicPr>
            <p:cNvPr id="484" name="picture 484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86" name="textbox 48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88" name="rect 488"/>
          <p:cNvSpPr/>
          <p:nvPr/>
        </p:nvSpPr>
        <p:spPr>
          <a:xfrm>
            <a:off x="3322053" y="9894036"/>
            <a:ext cx="284314" cy="2843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66" name="group 66"/>
          <p:cNvGrpSpPr/>
          <p:nvPr/>
        </p:nvGrpSpPr>
        <p:grpSpPr>
          <a:xfrm rot="21600000">
            <a:off x="5156022" y="10192220"/>
            <a:ext cx="284314" cy="284315"/>
            <a:chOff x="0" y="0"/>
            <a:chExt cx="284314" cy="284315"/>
          </a:xfrm>
        </p:grpSpPr>
        <p:pic>
          <p:nvPicPr>
            <p:cNvPr id="490" name="picture 490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92" name="textbox 492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 rot="21600000">
            <a:off x="3632796" y="9894036"/>
            <a:ext cx="284314" cy="284315"/>
            <a:chOff x="0" y="0"/>
            <a:chExt cx="284314" cy="284315"/>
          </a:xfrm>
        </p:grpSpPr>
        <p:pic>
          <p:nvPicPr>
            <p:cNvPr id="494" name="picture 494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496" name="textbox 49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 rot="21600000">
            <a:off x="4845278" y="10192220"/>
            <a:ext cx="284314" cy="284315"/>
            <a:chOff x="0" y="0"/>
            <a:chExt cx="284314" cy="284315"/>
          </a:xfrm>
        </p:grpSpPr>
        <p:pic>
          <p:nvPicPr>
            <p:cNvPr id="498" name="picture 498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00" name="textbox 500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 rot="21600000">
            <a:off x="3322053" y="9583293"/>
            <a:ext cx="284314" cy="284315"/>
            <a:chOff x="0" y="0"/>
            <a:chExt cx="284314" cy="284315"/>
          </a:xfrm>
        </p:grpSpPr>
        <p:pic>
          <p:nvPicPr>
            <p:cNvPr id="502" name="picture 502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04" name="textbox 504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 rot="21600000">
            <a:off x="3011309" y="9894036"/>
            <a:ext cx="284314" cy="284315"/>
            <a:chOff x="0" y="0"/>
            <a:chExt cx="284314" cy="284315"/>
          </a:xfrm>
        </p:grpSpPr>
        <p:pic>
          <p:nvPicPr>
            <p:cNvPr id="506" name="picture 506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08" name="textbox 508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 rot="21600000">
            <a:off x="3011309" y="9583293"/>
            <a:ext cx="284314" cy="284315"/>
            <a:chOff x="0" y="0"/>
            <a:chExt cx="284314" cy="284315"/>
          </a:xfrm>
        </p:grpSpPr>
        <p:pic>
          <p:nvPicPr>
            <p:cNvPr id="510" name="picture 510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12" name="textbox 512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 rot="21600000">
            <a:off x="2726194" y="8881122"/>
            <a:ext cx="284314" cy="284315"/>
            <a:chOff x="0" y="0"/>
            <a:chExt cx="284314" cy="284315"/>
          </a:xfrm>
        </p:grpSpPr>
        <p:pic>
          <p:nvPicPr>
            <p:cNvPr id="514" name="picture 514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16" name="textbox 516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 rot="21600000">
            <a:off x="4445672" y="5813209"/>
            <a:ext cx="284315" cy="284314"/>
            <a:chOff x="0" y="0"/>
            <a:chExt cx="284315" cy="284314"/>
          </a:xfrm>
        </p:grpSpPr>
        <p:pic>
          <p:nvPicPr>
            <p:cNvPr id="518" name="picture 518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 rot="21600000">
              <a:off x="0" y="0"/>
              <a:ext cx="284315" cy="284314"/>
            </a:xfrm>
            <a:prstGeom prst="rect">
              <a:avLst/>
            </a:prstGeom>
          </p:spPr>
        </p:pic>
        <p:sp>
          <p:nvSpPr>
            <p:cNvPr id="520" name="textbox 520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 rot="21600000">
            <a:off x="6537718" y="5434824"/>
            <a:ext cx="284314" cy="284315"/>
            <a:chOff x="0" y="0"/>
            <a:chExt cx="284314" cy="284315"/>
          </a:xfrm>
        </p:grpSpPr>
        <p:pic>
          <p:nvPicPr>
            <p:cNvPr id="522" name="picture 522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24" name="textbox 524"/>
            <p:cNvSpPr/>
            <p:nvPr/>
          </p:nvSpPr>
          <p:spPr>
            <a:xfrm>
              <a:off x="-12700" y="-12700"/>
              <a:ext cx="309879" cy="323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老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 rot="21600000">
            <a:off x="7159206" y="5434824"/>
            <a:ext cx="284314" cy="284315"/>
            <a:chOff x="0" y="0"/>
            <a:chExt cx="284314" cy="284315"/>
          </a:xfrm>
        </p:grpSpPr>
        <p:pic>
          <p:nvPicPr>
            <p:cNvPr id="526" name="picture 526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28" name="textbox 528"/>
            <p:cNvSpPr/>
            <p:nvPr/>
          </p:nvSpPr>
          <p:spPr>
            <a:xfrm>
              <a:off x="-12700" y="-12700"/>
              <a:ext cx="309879" cy="3187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 rot="21600000">
            <a:off x="3943553" y="9894036"/>
            <a:ext cx="284314" cy="284315"/>
            <a:chOff x="0" y="0"/>
            <a:chExt cx="284314" cy="284315"/>
          </a:xfrm>
        </p:grpSpPr>
        <p:pic>
          <p:nvPicPr>
            <p:cNvPr id="530" name="picture 530"/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32" name="textbox 532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 rot="21600000">
            <a:off x="6537718" y="5745568"/>
            <a:ext cx="284314" cy="284315"/>
            <a:chOff x="0" y="0"/>
            <a:chExt cx="284314" cy="284315"/>
          </a:xfrm>
        </p:grpSpPr>
        <p:pic>
          <p:nvPicPr>
            <p:cNvPr id="534" name="picture 534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36" name="textbox 53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 rot="21600000">
            <a:off x="4134929" y="5502465"/>
            <a:ext cx="284315" cy="284314"/>
            <a:chOff x="0" y="0"/>
            <a:chExt cx="284315" cy="284314"/>
          </a:xfrm>
        </p:grpSpPr>
        <p:pic>
          <p:nvPicPr>
            <p:cNvPr id="538" name="picture 538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 rot="21600000">
              <a:off x="0" y="0"/>
              <a:ext cx="284315" cy="284314"/>
            </a:xfrm>
            <a:prstGeom prst="rect">
              <a:avLst/>
            </a:prstGeom>
          </p:spPr>
        </p:pic>
        <p:sp>
          <p:nvSpPr>
            <p:cNvPr id="540" name="textbox 540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42" name="rect 542"/>
          <p:cNvSpPr/>
          <p:nvPr/>
        </p:nvSpPr>
        <p:spPr>
          <a:xfrm>
            <a:off x="4134929" y="5813209"/>
            <a:ext cx="284315" cy="284314"/>
          </a:xfrm>
          <a:prstGeom prst="rect">
            <a:avLst/>
          </a:prstGeom>
          <a:solidFill>
            <a:srgbClr val="FDFA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92" name="group 92"/>
          <p:cNvGrpSpPr/>
          <p:nvPr/>
        </p:nvGrpSpPr>
        <p:grpSpPr>
          <a:xfrm rot="21600000">
            <a:off x="5083378" y="5805042"/>
            <a:ext cx="284314" cy="284315"/>
            <a:chOff x="0" y="0"/>
            <a:chExt cx="284314" cy="284315"/>
          </a:xfrm>
        </p:grpSpPr>
        <p:pic>
          <p:nvPicPr>
            <p:cNvPr id="544" name="picture 544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 rot="21600000">
              <a:off x="0" y="0"/>
              <a:ext cx="284314" cy="284315"/>
            </a:xfrm>
            <a:prstGeom prst="rect">
              <a:avLst/>
            </a:prstGeom>
          </p:spPr>
        </p:pic>
        <p:sp>
          <p:nvSpPr>
            <p:cNvPr id="546" name="textbox 54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4" name="group 94"/>
          <p:cNvGrpSpPr/>
          <p:nvPr/>
        </p:nvGrpSpPr>
        <p:grpSpPr>
          <a:xfrm rot="21600000">
            <a:off x="2473540" y="7006615"/>
            <a:ext cx="284315" cy="284314"/>
            <a:chOff x="0" y="0"/>
            <a:chExt cx="284315" cy="284314"/>
          </a:xfrm>
        </p:grpSpPr>
        <p:pic>
          <p:nvPicPr>
            <p:cNvPr id="548" name="picture 548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 rot="21600000">
              <a:off x="0" y="0"/>
              <a:ext cx="284315" cy="284314"/>
            </a:xfrm>
            <a:prstGeom prst="rect">
              <a:avLst/>
            </a:prstGeom>
          </p:spPr>
        </p:pic>
        <p:sp>
          <p:nvSpPr>
            <p:cNvPr id="550" name="textbox 550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52" name="rect 552"/>
          <p:cNvSpPr/>
          <p:nvPr/>
        </p:nvSpPr>
        <p:spPr>
          <a:xfrm>
            <a:off x="2784284" y="7006615"/>
            <a:ext cx="284315" cy="284314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96" name="group 96"/>
          <p:cNvGrpSpPr/>
          <p:nvPr/>
        </p:nvGrpSpPr>
        <p:grpSpPr>
          <a:xfrm rot="21600000">
            <a:off x="4427258" y="14061414"/>
            <a:ext cx="284314" cy="284314"/>
            <a:chOff x="0" y="0"/>
            <a:chExt cx="284314" cy="284314"/>
          </a:xfrm>
        </p:grpSpPr>
        <p:pic>
          <p:nvPicPr>
            <p:cNvPr id="554" name="picture 554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56" name="textbox 556"/>
            <p:cNvSpPr/>
            <p:nvPr/>
          </p:nvSpPr>
          <p:spPr>
            <a:xfrm>
              <a:off x="-12700" y="-12700"/>
              <a:ext cx="309879" cy="323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老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8" name="group 98"/>
          <p:cNvGrpSpPr/>
          <p:nvPr/>
        </p:nvGrpSpPr>
        <p:grpSpPr>
          <a:xfrm rot="21600000">
            <a:off x="5048745" y="14061414"/>
            <a:ext cx="284314" cy="284314"/>
            <a:chOff x="0" y="0"/>
            <a:chExt cx="284314" cy="284314"/>
          </a:xfrm>
        </p:grpSpPr>
        <p:pic>
          <p:nvPicPr>
            <p:cNvPr id="558" name="picture 558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60" name="textbox 560"/>
            <p:cNvSpPr/>
            <p:nvPr/>
          </p:nvSpPr>
          <p:spPr>
            <a:xfrm>
              <a:off x="-12700" y="-12700"/>
              <a:ext cx="309879" cy="3187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0" name="group 100"/>
          <p:cNvGrpSpPr/>
          <p:nvPr/>
        </p:nvGrpSpPr>
        <p:grpSpPr>
          <a:xfrm rot="21600000">
            <a:off x="5064963" y="14363993"/>
            <a:ext cx="284314" cy="284314"/>
            <a:chOff x="0" y="0"/>
            <a:chExt cx="284314" cy="284314"/>
          </a:xfrm>
        </p:grpSpPr>
        <p:pic>
          <p:nvPicPr>
            <p:cNvPr id="562" name="picture 562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64" name="textbox 564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566" name="picture 566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 rot="21600000">
            <a:off x="5860541" y="13481812"/>
            <a:ext cx="284314" cy="284314"/>
          </a:xfrm>
          <a:prstGeom prst="rect">
            <a:avLst/>
          </a:prstGeom>
        </p:spPr>
      </p:pic>
      <p:grpSp>
        <p:nvGrpSpPr>
          <p:cNvPr id="102" name="group 102"/>
          <p:cNvGrpSpPr/>
          <p:nvPr/>
        </p:nvGrpSpPr>
        <p:grpSpPr>
          <a:xfrm rot="21600000">
            <a:off x="6104483" y="10494797"/>
            <a:ext cx="284314" cy="284314"/>
            <a:chOff x="0" y="0"/>
            <a:chExt cx="284314" cy="284314"/>
          </a:xfrm>
        </p:grpSpPr>
        <p:pic>
          <p:nvPicPr>
            <p:cNvPr id="568" name="picture 568"/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70" name="textbox 570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4" name="group 104"/>
          <p:cNvGrpSpPr/>
          <p:nvPr/>
        </p:nvGrpSpPr>
        <p:grpSpPr>
          <a:xfrm rot="21600000">
            <a:off x="4756416" y="5813209"/>
            <a:ext cx="284314" cy="284314"/>
            <a:chOff x="0" y="0"/>
            <a:chExt cx="284314" cy="284314"/>
          </a:xfrm>
        </p:grpSpPr>
        <p:pic>
          <p:nvPicPr>
            <p:cNvPr id="572" name="picture 572"/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74" name="textbox 574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 rot="21600000">
            <a:off x="3824185" y="5502465"/>
            <a:ext cx="284314" cy="284314"/>
            <a:chOff x="0" y="0"/>
            <a:chExt cx="284314" cy="284314"/>
          </a:xfrm>
        </p:grpSpPr>
        <p:pic>
          <p:nvPicPr>
            <p:cNvPr id="576" name="picture 576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78" name="textbox 578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8" name="group 108"/>
          <p:cNvGrpSpPr/>
          <p:nvPr/>
        </p:nvGrpSpPr>
        <p:grpSpPr>
          <a:xfrm rot="21600000">
            <a:off x="4116501" y="14061414"/>
            <a:ext cx="284314" cy="284314"/>
            <a:chOff x="0" y="0"/>
            <a:chExt cx="284314" cy="284314"/>
          </a:xfrm>
        </p:grpSpPr>
        <p:pic>
          <p:nvPicPr>
            <p:cNvPr id="580" name="picture 580"/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82" name="textbox 582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0" name="group 110"/>
          <p:cNvGrpSpPr/>
          <p:nvPr/>
        </p:nvGrpSpPr>
        <p:grpSpPr>
          <a:xfrm rot="21600000">
            <a:off x="2726194" y="8570366"/>
            <a:ext cx="284314" cy="284314"/>
            <a:chOff x="0" y="0"/>
            <a:chExt cx="284314" cy="284314"/>
          </a:xfrm>
        </p:grpSpPr>
        <p:pic>
          <p:nvPicPr>
            <p:cNvPr id="584" name="picture 584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86" name="textbox 586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2" name="group 112"/>
          <p:cNvGrpSpPr/>
          <p:nvPr/>
        </p:nvGrpSpPr>
        <p:grpSpPr>
          <a:xfrm rot="21600000">
            <a:off x="4738001" y="14061414"/>
            <a:ext cx="284314" cy="284314"/>
            <a:chOff x="0" y="0"/>
            <a:chExt cx="284314" cy="284314"/>
          </a:xfrm>
        </p:grpSpPr>
        <p:pic>
          <p:nvPicPr>
            <p:cNvPr id="588" name="picture 588"/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90" name="textbox 590"/>
            <p:cNvSpPr/>
            <p:nvPr/>
          </p:nvSpPr>
          <p:spPr>
            <a:xfrm>
              <a:off x="-12700" y="-12700"/>
              <a:ext cx="309879" cy="3194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128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便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4" name="group 114"/>
          <p:cNvGrpSpPr/>
          <p:nvPr/>
        </p:nvGrpSpPr>
        <p:grpSpPr>
          <a:xfrm rot="21600000">
            <a:off x="3805758" y="14061414"/>
            <a:ext cx="284314" cy="284314"/>
            <a:chOff x="0" y="0"/>
            <a:chExt cx="284314" cy="284314"/>
          </a:xfrm>
        </p:grpSpPr>
        <p:pic>
          <p:nvPicPr>
            <p:cNvPr id="592" name="picture 592"/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 rot="21600000">
              <a:off x="0" y="0"/>
              <a:ext cx="284314" cy="284314"/>
            </a:xfrm>
            <a:prstGeom prst="rect">
              <a:avLst/>
            </a:prstGeom>
          </p:spPr>
        </p:pic>
        <p:sp>
          <p:nvSpPr>
            <p:cNvPr id="594" name="textbox 594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6" name="group 116"/>
          <p:cNvGrpSpPr/>
          <p:nvPr/>
        </p:nvGrpSpPr>
        <p:grpSpPr>
          <a:xfrm rot="21600000">
            <a:off x="2473540" y="6695872"/>
            <a:ext cx="284315" cy="284313"/>
            <a:chOff x="0" y="0"/>
            <a:chExt cx="284315" cy="284313"/>
          </a:xfrm>
        </p:grpSpPr>
        <p:pic>
          <p:nvPicPr>
            <p:cNvPr id="596" name="picture 596"/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1600000">
              <a:off x="0" y="0"/>
              <a:ext cx="284315" cy="284313"/>
            </a:xfrm>
            <a:prstGeom prst="rect">
              <a:avLst/>
            </a:prstGeom>
          </p:spPr>
        </p:pic>
        <p:sp>
          <p:nvSpPr>
            <p:cNvPr id="598" name="textbox 598"/>
            <p:cNvSpPr/>
            <p:nvPr/>
          </p:nvSpPr>
          <p:spPr>
            <a:xfrm>
              <a:off x="-12700" y="-12700"/>
              <a:ext cx="309879" cy="3251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6360" algn="l" rtl="0" eaLnBrk="0">
                <a:lnSpc>
                  <a:spcPct val="78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卫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8" name="group 118"/>
          <p:cNvGrpSpPr/>
          <p:nvPr/>
        </p:nvGrpSpPr>
        <p:grpSpPr>
          <a:xfrm rot="21600000">
            <a:off x="2784284" y="6695872"/>
            <a:ext cx="284315" cy="284313"/>
            <a:chOff x="0" y="0"/>
            <a:chExt cx="284315" cy="284313"/>
          </a:xfrm>
        </p:grpSpPr>
        <p:pic>
          <p:nvPicPr>
            <p:cNvPr id="600" name="picture 600"/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 rot="21600000">
              <a:off x="0" y="0"/>
              <a:ext cx="284315" cy="284313"/>
            </a:xfrm>
            <a:prstGeom prst="rect">
              <a:avLst/>
            </a:prstGeom>
          </p:spPr>
        </p:pic>
        <p:sp>
          <p:nvSpPr>
            <p:cNvPr id="602" name="textbox 602"/>
            <p:cNvSpPr/>
            <p:nvPr/>
          </p:nvSpPr>
          <p:spPr>
            <a:xfrm>
              <a:off x="-12700" y="-12700"/>
              <a:ext cx="309879" cy="320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509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04" name="rect 604"/>
          <p:cNvSpPr/>
          <p:nvPr/>
        </p:nvSpPr>
        <p:spPr>
          <a:xfrm>
            <a:off x="3284258" y="12899568"/>
            <a:ext cx="284314" cy="284313"/>
          </a:xfrm>
          <a:prstGeom prst="rect">
            <a:avLst/>
          </a:prstGeom>
          <a:solidFill>
            <a:srgbClr val="FDFA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0" name="group 120"/>
          <p:cNvGrpSpPr/>
          <p:nvPr/>
        </p:nvGrpSpPr>
        <p:grpSpPr>
          <a:xfrm rot="21600000">
            <a:off x="3905745" y="12899568"/>
            <a:ext cx="284314" cy="284313"/>
            <a:chOff x="0" y="0"/>
            <a:chExt cx="284314" cy="284313"/>
          </a:xfrm>
        </p:grpSpPr>
        <p:pic>
          <p:nvPicPr>
            <p:cNvPr id="606" name="picture 606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1600000">
              <a:off x="0" y="0"/>
              <a:ext cx="284314" cy="284313"/>
            </a:xfrm>
            <a:prstGeom prst="rect">
              <a:avLst/>
            </a:prstGeom>
          </p:spPr>
        </p:pic>
        <p:sp>
          <p:nvSpPr>
            <p:cNvPr id="608" name="textbox 608"/>
            <p:cNvSpPr/>
            <p:nvPr/>
          </p:nvSpPr>
          <p:spPr>
            <a:xfrm>
              <a:off x="-12700" y="-12700"/>
              <a:ext cx="309879" cy="317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厕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 rot="21600000">
            <a:off x="2973514" y="12899568"/>
            <a:ext cx="284314" cy="284313"/>
            <a:chOff x="0" y="0"/>
            <a:chExt cx="284314" cy="284313"/>
          </a:xfrm>
        </p:grpSpPr>
        <p:pic>
          <p:nvPicPr>
            <p:cNvPr id="610" name="picture 610"/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 rot="21600000">
              <a:off x="0" y="0"/>
              <a:ext cx="284314" cy="284313"/>
            </a:xfrm>
            <a:prstGeom prst="rect">
              <a:avLst/>
            </a:prstGeom>
          </p:spPr>
        </p:pic>
        <p:sp>
          <p:nvSpPr>
            <p:cNvPr id="612" name="textbox 612"/>
            <p:cNvSpPr/>
            <p:nvPr/>
          </p:nvSpPr>
          <p:spPr>
            <a:xfrm>
              <a:off x="-12700" y="-12700"/>
              <a:ext cx="309879" cy="327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645" algn="l" rtl="0" eaLnBrk="0">
                <a:lnSpc>
                  <a:spcPct val="86000"/>
                </a:lnSpc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4" name="group 124"/>
          <p:cNvGrpSpPr/>
          <p:nvPr/>
        </p:nvGrpSpPr>
        <p:grpSpPr>
          <a:xfrm rot="21600000">
            <a:off x="7175424" y="5737403"/>
            <a:ext cx="284313" cy="284314"/>
            <a:chOff x="0" y="0"/>
            <a:chExt cx="284313" cy="284314"/>
          </a:xfrm>
        </p:grpSpPr>
        <p:pic>
          <p:nvPicPr>
            <p:cNvPr id="614" name="picture 614"/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 rot="21600000">
              <a:off x="0" y="0"/>
              <a:ext cx="284313" cy="284314"/>
            </a:xfrm>
            <a:prstGeom prst="rect">
              <a:avLst/>
            </a:prstGeom>
          </p:spPr>
        </p:pic>
        <p:sp>
          <p:nvSpPr>
            <p:cNvPr id="616" name="textbox 616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递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6" name="group 126"/>
          <p:cNvGrpSpPr/>
          <p:nvPr/>
        </p:nvGrpSpPr>
        <p:grpSpPr>
          <a:xfrm rot="21600000">
            <a:off x="3595001" y="12899568"/>
            <a:ext cx="284314" cy="284313"/>
            <a:chOff x="0" y="0"/>
            <a:chExt cx="284314" cy="284313"/>
          </a:xfrm>
        </p:grpSpPr>
        <p:pic>
          <p:nvPicPr>
            <p:cNvPr id="618" name="picture 618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 rot="21600000">
              <a:off x="0" y="0"/>
              <a:ext cx="284314" cy="284313"/>
            </a:xfrm>
            <a:prstGeom prst="rect">
              <a:avLst/>
            </a:prstGeom>
          </p:spPr>
        </p:pic>
        <p:sp>
          <p:nvSpPr>
            <p:cNvPr id="620" name="textbox 620"/>
            <p:cNvSpPr/>
            <p:nvPr/>
          </p:nvSpPr>
          <p:spPr>
            <a:xfrm>
              <a:off x="-12700" y="-12700"/>
              <a:ext cx="309879" cy="320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0010" algn="l" rtl="0" eaLnBrk="0">
                <a:lnSpc>
                  <a:spcPct val="85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污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622" name="picture 622"/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 rot="21600000">
            <a:off x="5549798" y="13479312"/>
            <a:ext cx="284314" cy="284312"/>
          </a:xfrm>
          <a:prstGeom prst="rect">
            <a:avLst/>
          </a:prstGeom>
        </p:spPr>
      </p:pic>
      <p:sp>
        <p:nvSpPr>
          <p:cNvPr id="624" name="textbox 624"/>
          <p:cNvSpPr/>
          <p:nvPr/>
        </p:nvSpPr>
        <p:spPr>
          <a:xfrm>
            <a:off x="5712536" y="7979638"/>
            <a:ext cx="198754" cy="4762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5000"/>
              </a:lnSpc>
            </a:pPr>
            <a:r>
              <a:rPr sz="1800" kern="0" spc="-70" baseline="60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100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800" kern="0" spc="-50" baseline="-60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厕</a:t>
            </a:r>
            <a:endParaRPr sz="1800" baseline="-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6" name="textbox 626"/>
          <p:cNvSpPr/>
          <p:nvPr/>
        </p:nvSpPr>
        <p:spPr>
          <a:xfrm>
            <a:off x="4026534" y="8626969"/>
            <a:ext cx="192404" cy="4743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1800" kern="0" spc="-20" baseline="-30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</a:t>
            </a:r>
            <a:r>
              <a:rPr sz="1100" kern="0" spc="8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800" kern="0" spc="-20" baseline="30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递</a:t>
            </a:r>
            <a:endParaRPr sz="1800" baseline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8" name="textbox 628"/>
          <p:cNvSpPr/>
          <p:nvPr/>
        </p:nvSpPr>
        <p:spPr>
          <a:xfrm>
            <a:off x="5402507" y="7968488"/>
            <a:ext cx="185420" cy="486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3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1200" kern="0" spc="8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3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0" name="textbox 630"/>
          <p:cNvSpPr/>
          <p:nvPr/>
        </p:nvSpPr>
        <p:spPr>
          <a:xfrm>
            <a:off x="6015451" y="7969453"/>
            <a:ext cx="185420" cy="485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</a:t>
            </a:r>
            <a:r>
              <a:rPr sz="12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2" name="textbox 632"/>
          <p:cNvSpPr/>
          <p:nvPr/>
        </p:nvSpPr>
        <p:spPr>
          <a:xfrm>
            <a:off x="3706852" y="8626995"/>
            <a:ext cx="184150" cy="486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</a:pPr>
            <a:r>
              <a:rPr sz="1200" kern="0" spc="-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 </a:t>
            </a:r>
            <a:r>
              <a:rPr sz="1200" kern="0" spc="-4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2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厕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4" name="textbox 634"/>
          <p:cNvSpPr/>
          <p:nvPr/>
        </p:nvSpPr>
        <p:spPr>
          <a:xfrm>
            <a:off x="6329660" y="7971408"/>
            <a:ext cx="182245" cy="482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4000"/>
              </a:lnSpc>
            </a:pPr>
            <a:r>
              <a:rPr sz="1200" kern="0" spc="-1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</a:t>
            </a:r>
            <a:r>
              <a:rPr sz="1200" kern="0" spc="9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3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6" name="textbox 636"/>
          <p:cNvSpPr/>
          <p:nvPr/>
        </p:nvSpPr>
        <p:spPr>
          <a:xfrm>
            <a:off x="3271558" y="12957099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8" name="textbox 638"/>
          <p:cNvSpPr/>
          <p:nvPr/>
        </p:nvSpPr>
        <p:spPr>
          <a:xfrm>
            <a:off x="5847841" y="13227710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0" name="textbox 640"/>
          <p:cNvSpPr/>
          <p:nvPr/>
        </p:nvSpPr>
        <p:spPr>
          <a:xfrm>
            <a:off x="4103801" y="14429702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2" name="textbox 642"/>
          <p:cNvSpPr/>
          <p:nvPr/>
        </p:nvSpPr>
        <p:spPr>
          <a:xfrm>
            <a:off x="3309353" y="9951566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4" name="textbox 644"/>
          <p:cNvSpPr/>
          <p:nvPr/>
        </p:nvSpPr>
        <p:spPr>
          <a:xfrm>
            <a:off x="2771584" y="7064158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6" name="textbox 646"/>
          <p:cNvSpPr/>
          <p:nvPr/>
        </p:nvSpPr>
        <p:spPr>
          <a:xfrm>
            <a:off x="3453104" y="11431854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8" name="textbox 648"/>
          <p:cNvSpPr/>
          <p:nvPr/>
        </p:nvSpPr>
        <p:spPr>
          <a:xfrm>
            <a:off x="6214274" y="5803112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0" name="textbox 650"/>
          <p:cNvSpPr/>
          <p:nvPr/>
        </p:nvSpPr>
        <p:spPr>
          <a:xfrm>
            <a:off x="4122229" y="5870740"/>
            <a:ext cx="245109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tabLst>
                <a:tab pos="81280" algn="l"/>
              </a:tabLst>
            </a:pPr>
            <a:r>
              <a:rPr sz="1200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52" name="table 652"/>
          <p:cNvGraphicFramePr>
            <a:graphicFrameLocks noGrp="1"/>
          </p:cNvGraphicFramePr>
          <p:nvPr/>
        </p:nvGraphicFramePr>
        <p:xfrm>
          <a:off x="1740890" y="14263814"/>
          <a:ext cx="261620" cy="1206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261620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900"/>
                        </a:lnSpc>
                      </a:pPr>
                      <a:endParaRPr sz="7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54" name="textbox 654"/>
          <p:cNvSpPr/>
          <p:nvPr/>
        </p:nvSpPr>
        <p:spPr>
          <a:xfrm>
            <a:off x="5611990" y="13534403"/>
            <a:ext cx="173989" cy="1854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6" name="textbox 656"/>
          <p:cNvSpPr/>
          <p:nvPr/>
        </p:nvSpPr>
        <p:spPr>
          <a:xfrm>
            <a:off x="5613692" y="13226795"/>
            <a:ext cx="172720" cy="1835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幼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8" name="textbox 658"/>
          <p:cNvSpPr/>
          <p:nvPr/>
        </p:nvSpPr>
        <p:spPr>
          <a:xfrm>
            <a:off x="6230988" y="12915111"/>
            <a:ext cx="174625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0" name="textbox 660"/>
          <p:cNvSpPr/>
          <p:nvPr/>
        </p:nvSpPr>
        <p:spPr>
          <a:xfrm>
            <a:off x="5917755" y="12916357"/>
            <a:ext cx="175895" cy="1822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2" name="textbox 662"/>
          <p:cNvSpPr/>
          <p:nvPr/>
        </p:nvSpPr>
        <p:spPr>
          <a:xfrm>
            <a:off x="4143095" y="11441176"/>
            <a:ext cx="177164" cy="172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厕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4" name="textbox 664"/>
          <p:cNvSpPr/>
          <p:nvPr/>
        </p:nvSpPr>
        <p:spPr>
          <a:xfrm>
            <a:off x="6246228" y="13227558"/>
            <a:ext cx="167004" cy="1828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6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6" name="textbox 666"/>
          <p:cNvSpPr/>
          <p:nvPr/>
        </p:nvSpPr>
        <p:spPr>
          <a:xfrm>
            <a:off x="5935789" y="13546976"/>
            <a:ext cx="167004" cy="173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1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8" name="textbox 668"/>
          <p:cNvSpPr/>
          <p:nvPr/>
        </p:nvSpPr>
        <p:spPr>
          <a:xfrm>
            <a:off x="5611202" y="12927963"/>
            <a:ext cx="173989" cy="1689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8000"/>
              </a:lnSpc>
            </a:pPr>
            <a:r>
              <a:rPr sz="12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卫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0" name="path 670"/>
          <p:cNvSpPr/>
          <p:nvPr/>
        </p:nvSpPr>
        <p:spPr>
          <a:xfrm>
            <a:off x="5423280" y="7513180"/>
            <a:ext cx="1833880" cy="7619"/>
          </a:xfrm>
          <a:custGeom>
            <a:avLst/>
            <a:gdLst/>
            <a:ahLst/>
            <a:cxnLst/>
            <a:rect l="0" t="0" r="0" b="0"/>
            <a:pathLst>
              <a:path w="2888" h="11">
                <a:moveTo>
                  <a:pt x="0" y="5"/>
                </a:moveTo>
                <a:lnTo>
                  <a:pt x="2888" y="5"/>
                </a:lnTo>
              </a:path>
            </a:pathLst>
          </a:custGeom>
          <a:noFill/>
          <a:ln w="7620" cap="flat">
            <a:solidFill>
              <a:srgbClr val="000000"/>
            </a:solidFill>
            <a:prstDash val="solid"/>
            <a:bevel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672" name="picture 672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 rot="21600000">
            <a:off x="372376" y="13819556"/>
            <a:ext cx="117284" cy="117296"/>
          </a:xfrm>
          <a:prstGeom prst="rect">
            <a:avLst/>
          </a:prstGeom>
        </p:spPr>
      </p:pic>
      <p:pic>
        <p:nvPicPr>
          <p:cNvPr id="674" name="picture 674"/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 rot="21600000">
            <a:off x="371576" y="13677836"/>
            <a:ext cx="117284" cy="117296"/>
          </a:xfrm>
          <a:prstGeom prst="rect">
            <a:avLst/>
          </a:prstGeom>
        </p:spPr>
      </p:pic>
      <p:pic>
        <p:nvPicPr>
          <p:cNvPr id="676" name="picture 676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 rot="21600000">
            <a:off x="1820316" y="14267650"/>
            <a:ext cx="117284" cy="117296"/>
          </a:xfrm>
          <a:prstGeom prst="rect">
            <a:avLst/>
          </a:prstGeom>
        </p:spPr>
      </p:pic>
      <p:pic>
        <p:nvPicPr>
          <p:cNvPr id="678" name="picture 678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 rot="21600000">
            <a:off x="1820329" y="13682231"/>
            <a:ext cx="117284" cy="117295"/>
          </a:xfrm>
          <a:prstGeom prst="rect">
            <a:avLst/>
          </a:prstGeom>
        </p:spPr>
      </p:pic>
      <p:sp>
        <p:nvSpPr>
          <p:cNvPr id="680" name="textbox 680"/>
          <p:cNvSpPr/>
          <p:nvPr/>
        </p:nvSpPr>
        <p:spPr>
          <a:xfrm>
            <a:off x="1830146" y="13691908"/>
            <a:ext cx="100964" cy="1041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6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</a:t>
            </a: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2" name="textbox 682"/>
          <p:cNvSpPr/>
          <p:nvPr/>
        </p:nvSpPr>
        <p:spPr>
          <a:xfrm>
            <a:off x="384967" y="13837597"/>
            <a:ext cx="97789" cy="99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7000"/>
              </a:lnSpc>
            </a:pPr>
            <a:r>
              <a:rPr sz="500" kern="0" spc="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幼</a:t>
            </a:r>
            <a:endParaRPr sz="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4" name="textbox 684"/>
          <p:cNvSpPr/>
          <p:nvPr/>
        </p:nvSpPr>
        <p:spPr>
          <a:xfrm>
            <a:off x="1829384" y="14276592"/>
            <a:ext cx="101600" cy="1041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600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</a:t>
            </a: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6" name="textbox 686"/>
          <p:cNvSpPr/>
          <p:nvPr/>
        </p:nvSpPr>
        <p:spPr>
          <a:xfrm>
            <a:off x="381078" y="13691987"/>
            <a:ext cx="99060" cy="965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3000"/>
              </a:lnSpc>
            </a:pPr>
            <a:r>
              <a:rPr sz="500" kern="0" spc="6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</a:t>
            </a:r>
            <a:endParaRPr sz="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8" name="path 688"/>
          <p:cNvSpPr/>
          <p:nvPr/>
        </p:nvSpPr>
        <p:spPr>
          <a:xfrm>
            <a:off x="4425746" y="13814373"/>
            <a:ext cx="599440" cy="7621"/>
          </a:xfrm>
          <a:custGeom>
            <a:avLst/>
            <a:gdLst/>
            <a:ahLst/>
            <a:cxnLst/>
            <a:rect l="0" t="0" r="0" b="0"/>
            <a:pathLst>
              <a:path w="944" h="12">
                <a:moveTo>
                  <a:pt x="0" y="6"/>
                </a:moveTo>
                <a:lnTo>
                  <a:pt x="944" y="6"/>
                </a:lnTo>
              </a:path>
            </a:pathLst>
          </a:custGeom>
          <a:noFill/>
          <a:ln w="7620" cap="flat">
            <a:solidFill>
              <a:srgbClr val="404040"/>
            </a:solidFill>
            <a:prstDash val="solid"/>
            <a:bevel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picture 6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692" name="textbox 692"/>
          <p:cNvSpPr/>
          <p:nvPr/>
        </p:nvSpPr>
        <p:spPr>
          <a:xfrm>
            <a:off x="866254" y="4825619"/>
            <a:ext cx="9530715" cy="37566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31445" algn="l" rtl="0" eaLnBrk="0">
              <a:lnSpc>
                <a:spcPct val="104000"/>
              </a:lnSpc>
            </a:pPr>
            <a:r>
              <a:rPr sz="16400" b="1" kern="0" spc="24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sz="7100" b="1" kern="0" spc="-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国土综合整治和生态</a:t>
            </a:r>
            <a:r>
              <a:rPr sz="7100" b="1" kern="0" spc="-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修复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94" name="textbox 694"/>
          <p:cNvSpPr/>
          <p:nvPr/>
        </p:nvSpPr>
        <p:spPr>
          <a:xfrm>
            <a:off x="2377986" y="9422612"/>
            <a:ext cx="4003675" cy="26193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7.1</a:t>
            </a:r>
            <a:r>
              <a:rPr sz="3800" kern="0" spc="5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农用地整理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7.2</a:t>
            </a:r>
            <a:r>
              <a:rPr sz="38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建设用地整理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</a:pP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7.3</a:t>
            </a:r>
            <a:r>
              <a:rPr sz="3800" kern="0" spc="6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乡村生态修复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extbox 696"/>
          <p:cNvSpPr/>
          <p:nvPr/>
        </p:nvSpPr>
        <p:spPr>
          <a:xfrm>
            <a:off x="703732" y="2087867"/>
            <a:ext cx="9363075" cy="80079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5125" algn="l" rtl="0" eaLnBrk="0">
              <a:lnSpc>
                <a:spcPct val="96000"/>
              </a:lnSpc>
            </a:pPr>
            <a:r>
              <a:rPr sz="2600" b="1" kern="0" spc="14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0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大力实施高标准农田建设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622300" algn="l" rtl="0" eaLnBrk="0">
              <a:lnSpc>
                <a:spcPct val="88000"/>
              </a:lnSpc>
              <a:spcBef>
                <a:spcPts val="800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优先在集中连片区域、耕地质量等级较低的区域布局，推动农业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algn="l" rtl="0" eaLnBrk="0">
              <a:lnSpc>
                <a:spcPts val="3755"/>
              </a:lnSpc>
            </a:pP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生产现代化，开展高标准农田建设</a:t>
            </a:r>
            <a:r>
              <a:rPr sz="2300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，实现小田变大田。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5125" algn="l" rtl="0" eaLnBrk="0">
              <a:lnSpc>
                <a:spcPct val="96000"/>
              </a:lnSpc>
              <a:spcBef>
                <a:spcPts val="785"/>
              </a:spcBef>
            </a:pPr>
            <a:r>
              <a:rPr sz="2600" b="1" kern="0" spc="1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1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规范开展耕地提质</a:t>
            </a:r>
            <a:r>
              <a:rPr sz="2600" b="1" kern="0" spc="1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改造工程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1750" indent="676910" algn="l" rtl="0" eaLnBrk="0">
              <a:lnSpc>
                <a:spcPct val="153000"/>
              </a:lnSpc>
              <a:spcBef>
                <a:spcPts val="365"/>
              </a:spcBef>
            </a:pP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以永久基本农田为基础，优先在粮食生产功能区、重要农产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品生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产保护区实施高标准农田建设，巩固提升耕地质量。永久基本农田重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点用于粮食生产，高标准农田原则上全部用于粮食生产。因地制宜开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展坡耕地综合整治，减少水土流失。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5125" algn="l" rtl="0" eaLnBrk="0">
              <a:lnSpc>
                <a:spcPct val="96000"/>
              </a:lnSpc>
              <a:spcBef>
                <a:spcPts val="780"/>
              </a:spcBef>
            </a:pPr>
            <a:r>
              <a:rPr sz="2600" b="1" kern="0" spc="1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1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积极开展耕地后备</a:t>
            </a:r>
            <a:r>
              <a:rPr sz="2600" b="1" kern="0" spc="1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资源开发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36270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开展宜耕后备资源调查评价，合理确定后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备土地资源开发的用途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0480" indent="-11430" algn="l" rtl="0" eaLnBrk="0">
              <a:lnSpc>
                <a:spcPct val="148000"/>
              </a:lnSpc>
              <a:spcBef>
                <a:spcPts val="20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和规模，统筹推进宜耕其他草地等土地开发利用，在满足条件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的情况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下，将其开垦为可利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用的耕地。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98" name="picture 6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700" name="textbox 700"/>
          <p:cNvSpPr/>
          <p:nvPr/>
        </p:nvSpPr>
        <p:spPr>
          <a:xfrm>
            <a:off x="315925" y="872642"/>
            <a:ext cx="336867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7.1 农用地整理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box 702"/>
          <p:cNvSpPr/>
          <p:nvPr/>
        </p:nvSpPr>
        <p:spPr>
          <a:xfrm>
            <a:off x="738009" y="6821373"/>
            <a:ext cx="9352280" cy="75164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405" algn="l" rtl="0" eaLnBrk="0">
              <a:lnSpc>
                <a:spcPct val="96000"/>
              </a:lnSpc>
            </a:pPr>
            <a:r>
              <a:rPr sz="2600" b="1" kern="0" spc="4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6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农田生态系统修复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621665" algn="l" rtl="0" eaLnBrk="0">
              <a:lnSpc>
                <a:spcPct val="88000"/>
              </a:lnSpc>
              <a:spcBef>
                <a:spcPts val="1620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加强农田生态系统保护和修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复，提升耕地生态功能和价值。推进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6510" indent="-635" algn="l" rtl="0" eaLnBrk="0">
              <a:lnSpc>
                <a:spcPct val="146000"/>
              </a:lnSpc>
              <a:spcBef>
                <a:spcPts val="25"/>
              </a:spcBef>
            </a:pP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农防林更新改造，完善农防林网体系，增强耕地的风蚀、水蚀、盐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碱</a:t>
            </a:r>
            <a:r>
              <a:rPr sz="2300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化和沙化防护效能，开展面源污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染治理，控制外源性污染，推进农业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化肥减量增效，推行农膜回收利用，减少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耕地污染。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165" algn="l" rtl="0" eaLnBrk="0">
              <a:lnSpc>
                <a:spcPct val="96000"/>
              </a:lnSpc>
              <a:spcBef>
                <a:spcPts val="780"/>
              </a:spcBef>
            </a:pP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64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水域湿地修复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加强河道生态综合整治。落实安徽省沿淮行蓄洪区等其他洼地近期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4605" indent="8890" algn="l" rtl="0" eaLnBrk="0">
              <a:lnSpc>
                <a:spcPct val="147000"/>
              </a:lnSpc>
              <a:spcBef>
                <a:spcPts val="4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治理工程项目，开展蝎子山水库水环境综合整治工程，保护河流自然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岸线。加强沣西干渠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河岸带水生态保护与修复，开展湿地综合治理与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修复工程，稳定湿地面积。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165" algn="l" rtl="0" eaLnBrk="0">
              <a:lnSpc>
                <a:spcPct val="96000"/>
              </a:lnSpc>
              <a:spcBef>
                <a:spcPts val="790"/>
              </a:spcBef>
            </a:pPr>
            <a:r>
              <a:rPr sz="2600" b="1" kern="0" spc="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7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森林生态修复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重点在水土流失区域开展森林抚育工程，提升森林质量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，提高综合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52705" indent="-40640" algn="l" rtl="0" eaLnBrk="0">
              <a:lnSpc>
                <a:spcPct val="151000"/>
              </a:lnSpc>
              <a:spcBef>
                <a:spcPts val="45"/>
              </a:spcBef>
            </a:pP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植被盖度，增强生态系统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水源涵养和水土保持功能。在河流、水库等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区域采取水土保持林建设、水源涵养林建设等措施进行生</a:t>
            </a:r>
            <a:r>
              <a:rPr sz="2300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态恢复。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04" name="textbox 704"/>
          <p:cNvSpPr/>
          <p:nvPr/>
        </p:nvSpPr>
        <p:spPr>
          <a:xfrm>
            <a:off x="739559" y="1782292"/>
            <a:ext cx="9350375" cy="3644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3500" algn="l" rtl="0" eaLnBrk="0">
              <a:lnSpc>
                <a:spcPct val="96000"/>
              </a:lnSpc>
            </a:pP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68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农村居民点布局优化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619760" algn="l" rtl="0" eaLnBrk="0">
              <a:lnSpc>
                <a:spcPct val="144000"/>
              </a:lnSpc>
              <a:spcBef>
                <a:spcPts val="450"/>
              </a:spcBef>
            </a:pP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重点整理腾退空间分散分布，交通基础设施差、空心化率高、人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居环境较差、老龄化程度较高的居民点，通过增减挂钩，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引导人口、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用地重点向中心村和镇区聚集。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8260" algn="l" rtl="0" eaLnBrk="0">
              <a:lnSpc>
                <a:spcPct val="96000"/>
              </a:lnSpc>
              <a:spcBef>
                <a:spcPts val="1905"/>
              </a:spcBef>
            </a:pP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59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低效用地挖潜整理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  <a:spcBef>
                <a:spcPts val="695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挖潜整理农村闲置或位于不宜建设区的宅基地、闲置公共服务设施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8415" algn="l" rtl="0" eaLnBrk="0">
              <a:lnSpc>
                <a:spcPts val="3755"/>
              </a:lnSpc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和低效工矿用地等，用于支持产业项目、基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础设施项目的建设。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06" name="picture 7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5876544"/>
            <a:ext cx="10692130" cy="589788"/>
          </a:xfrm>
          <a:prstGeom prst="rect">
            <a:avLst/>
          </a:prstGeom>
        </p:spPr>
      </p:pic>
      <p:pic>
        <p:nvPicPr>
          <p:cNvPr id="708" name="picture 7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710" name="textbox 710"/>
          <p:cNvSpPr/>
          <p:nvPr/>
        </p:nvSpPr>
        <p:spPr>
          <a:xfrm>
            <a:off x="315925" y="5876950"/>
            <a:ext cx="38627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7.3 乡村生态修复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2" name="textbox 712"/>
          <p:cNvSpPr/>
          <p:nvPr/>
        </p:nvSpPr>
        <p:spPr>
          <a:xfrm>
            <a:off x="315925" y="872642"/>
            <a:ext cx="38627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7.2 建设用地整理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picture 7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716" name="textbox 716"/>
          <p:cNvSpPr/>
          <p:nvPr/>
        </p:nvSpPr>
        <p:spPr>
          <a:xfrm>
            <a:off x="1872869" y="5060442"/>
            <a:ext cx="6734809" cy="49504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2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sz="7100" b="1" kern="0" spc="2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规划实施保障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03350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8.1</a:t>
            </a:r>
            <a:r>
              <a:rPr sz="3800" kern="0" spc="4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规划传导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03350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8.2</a:t>
            </a:r>
            <a:r>
              <a:rPr sz="3800" kern="0" spc="8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规划实施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03350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8.3</a:t>
            </a:r>
            <a:r>
              <a:rPr sz="3800" kern="0" spc="7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实施保障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picture 7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40436" y="3246119"/>
            <a:ext cx="9809988" cy="11873230"/>
          </a:xfrm>
          <a:prstGeom prst="rect">
            <a:avLst/>
          </a:prstGeom>
        </p:spPr>
      </p:pic>
      <p:sp>
        <p:nvSpPr>
          <p:cNvPr id="720" name="textbox 720"/>
          <p:cNvSpPr/>
          <p:nvPr/>
        </p:nvSpPr>
        <p:spPr>
          <a:xfrm>
            <a:off x="330504" y="1870887"/>
            <a:ext cx="10148569" cy="1374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1510" algn="l" rtl="0" eaLnBrk="0">
              <a:lnSpc>
                <a:spcPct val="88000"/>
              </a:lnSpc>
            </a:pPr>
            <a:r>
              <a:rPr sz="23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以国土空间规划用途分区、村庄分级分类、</a:t>
            </a:r>
            <a:r>
              <a:rPr sz="2300" kern="0" spc="-6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自然地理要素、社会经济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7940" indent="-15240" algn="l" rtl="0" eaLnBrk="0">
              <a:lnSpc>
                <a:spcPct val="148000"/>
              </a:lnSpc>
              <a:spcBef>
                <a:spcPts val="20"/>
              </a:spcBef>
            </a:pPr>
            <a:r>
              <a:rPr sz="2300" b="1" kern="0" spc="1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联系、历史文化等为依</a:t>
            </a:r>
            <a:r>
              <a:rPr sz="2300" b="1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据，将冯井镇全域划分7个城镇详细规划单元和16个</a:t>
            </a:r>
            <a:r>
              <a:rPr sz="23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乡村详细规划管理单元，引导下一步详细规划编制。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22" name="picture 7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724" name="textbox 724"/>
          <p:cNvSpPr/>
          <p:nvPr/>
        </p:nvSpPr>
        <p:spPr>
          <a:xfrm>
            <a:off x="310972" y="872642"/>
            <a:ext cx="287718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8.1 规划传导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6" name="rect 726"/>
          <p:cNvSpPr/>
          <p:nvPr/>
        </p:nvSpPr>
        <p:spPr>
          <a:xfrm>
            <a:off x="8220456" y="13915643"/>
            <a:ext cx="493776" cy="20269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28" name="textbox 728"/>
          <p:cNvSpPr/>
          <p:nvPr/>
        </p:nvSpPr>
        <p:spPr>
          <a:xfrm>
            <a:off x="8201647" y="13898134"/>
            <a:ext cx="1889760" cy="7880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955" algn="l" rtl="0" eaLnBrk="0">
              <a:lnSpc>
                <a:spcPct val="73000"/>
              </a:lnSpc>
            </a:pPr>
            <a:r>
              <a:rPr sz="2300" kern="0" spc="20" dirty="0">
                <a:solidFill>
                  <a:srgbClr val="F939C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sz="2300" kern="0" spc="80" dirty="0">
                <a:solidFill>
                  <a:srgbClr val="F939C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1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 域</a:t>
            </a:r>
            <a:r>
              <a:rPr sz="11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范</a:t>
            </a:r>
            <a:r>
              <a:rPr sz="11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9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18795" algn="l" rtl="0" eaLnBrk="0">
              <a:lnSpc>
                <a:spcPct val="109000"/>
              </a:lnSpc>
              <a:spcBef>
                <a:spcPts val="0"/>
              </a:spcBef>
              <a:tabLst>
                <a:tab pos="666750" algn="l"/>
                <a:tab pos="668655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城镇详细规划单元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村庄规划单元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30" name="picture 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214347" y="14442681"/>
            <a:ext cx="506259" cy="214948"/>
          </a:xfrm>
          <a:prstGeom prst="rect">
            <a:avLst/>
          </a:prstGeom>
        </p:spPr>
      </p:pic>
      <p:pic>
        <p:nvPicPr>
          <p:cNvPr id="732" name="picture 7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214347" y="14175981"/>
            <a:ext cx="506259" cy="214948"/>
          </a:xfrm>
          <a:prstGeom prst="rect">
            <a:avLst/>
          </a:prstGeom>
        </p:spPr>
      </p:pic>
      <p:grpSp>
        <p:nvGrpSpPr>
          <p:cNvPr id="128" name="group 128"/>
          <p:cNvGrpSpPr/>
          <p:nvPr/>
        </p:nvGrpSpPr>
        <p:grpSpPr>
          <a:xfrm rot="21600000">
            <a:off x="4657344" y="8433816"/>
            <a:ext cx="1705355" cy="195071"/>
            <a:chOff x="0" y="0"/>
            <a:chExt cx="1705355" cy="195071"/>
          </a:xfrm>
        </p:grpSpPr>
        <p:pic>
          <p:nvPicPr>
            <p:cNvPr id="734" name="picture 7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705355" cy="195071"/>
            </a:xfrm>
            <a:prstGeom prst="rect">
              <a:avLst/>
            </a:prstGeom>
          </p:spPr>
        </p:pic>
        <p:sp>
          <p:nvSpPr>
            <p:cNvPr id="736" name="textbox 736"/>
            <p:cNvSpPr/>
            <p:nvPr/>
          </p:nvSpPr>
          <p:spPr>
            <a:xfrm>
              <a:off x="-12700" y="-12700"/>
              <a:ext cx="1731010" cy="2235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41275" algn="l" rtl="0" eaLnBrk="0">
                <a:lnSpc>
                  <a:spcPct val="86000"/>
                </a:lnSpc>
              </a:pPr>
              <a:r>
                <a:rPr sz="1200" b="1" kern="0" spc="-20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冯井镇区详细规划单元02</a:t>
              </a:r>
              <a:endParaRPr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130" name="group 130"/>
          <p:cNvGrpSpPr/>
          <p:nvPr/>
        </p:nvGrpSpPr>
        <p:grpSpPr>
          <a:xfrm rot="21600000">
            <a:off x="4657344" y="6458711"/>
            <a:ext cx="1689112" cy="188976"/>
            <a:chOff x="0" y="0"/>
            <a:chExt cx="1689112" cy="188976"/>
          </a:xfrm>
        </p:grpSpPr>
        <p:pic>
          <p:nvPicPr>
            <p:cNvPr id="738" name="picture 7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680972" cy="188976"/>
            </a:xfrm>
            <a:prstGeom prst="rect">
              <a:avLst/>
            </a:prstGeom>
          </p:spPr>
        </p:pic>
        <p:sp>
          <p:nvSpPr>
            <p:cNvPr id="740" name="textbox 740"/>
            <p:cNvSpPr/>
            <p:nvPr/>
          </p:nvSpPr>
          <p:spPr>
            <a:xfrm>
              <a:off x="-12700" y="-12700"/>
              <a:ext cx="1715135" cy="2178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41275" algn="l" rtl="0" eaLnBrk="0">
                <a:lnSpc>
                  <a:spcPct val="86000"/>
                </a:lnSpc>
                <a:spcBef>
                  <a:spcPts val="0"/>
                </a:spcBef>
              </a:pPr>
              <a:r>
                <a:rPr sz="1200" b="1" kern="0" spc="-20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冯井镇区详细规划单元01</a:t>
              </a:r>
              <a:endParaRPr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7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5599175"/>
            <a:ext cx="10672571" cy="589788"/>
          </a:xfrm>
          <a:prstGeom prst="rect">
            <a:avLst/>
          </a:prstGeom>
        </p:spPr>
      </p:pic>
      <p:sp>
        <p:nvSpPr>
          <p:cNvPr id="744" name="textbox 744"/>
          <p:cNvSpPr/>
          <p:nvPr/>
        </p:nvSpPr>
        <p:spPr>
          <a:xfrm>
            <a:off x="564337" y="1755038"/>
            <a:ext cx="9508490" cy="12946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7170" algn="l" rtl="0" eaLnBrk="0">
              <a:lnSpc>
                <a:spcPct val="96000"/>
              </a:lnSpc>
            </a:pPr>
            <a:r>
              <a:rPr sz="2300" b="1" kern="0" spc="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300" kern="0" spc="-1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300" b="1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近期行动计划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002280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b="1" kern="0" spc="11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加快推进全域土地综合整治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24580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b="1" kern="0" spc="10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完善道路交通体系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20135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b="1" kern="0" spc="11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提升民生保障水平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64560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b="1" kern="0" spc="11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推动工业高质量发展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  <a:spcBef>
                <a:spcPts val="1145"/>
              </a:spcBef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8.3 实施保障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1165" algn="l" rtl="0" eaLnBrk="0">
              <a:lnSpc>
                <a:spcPct val="96000"/>
              </a:lnSpc>
              <a:spcBef>
                <a:spcPts val="790"/>
              </a:spcBef>
            </a:pPr>
            <a:r>
              <a:rPr sz="2600" b="1" kern="0" spc="1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70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加强组织领导，健全管理机制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82880" indent="767080" algn="l" rtl="0" eaLnBrk="0">
              <a:lnSpc>
                <a:spcPct val="152000"/>
              </a:lnSpc>
              <a:spcBef>
                <a:spcPts val="270"/>
              </a:spcBef>
            </a:pP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建立政府负责、部门协同、公众参与、上下联动的工作机制，制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定推进乡镇规划的实施措施，按照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近期项目计划制定乡镇年度工作安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排及重点项目的部署；监督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检查各年度工作的推进、执行情况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1165" algn="l" rtl="0" eaLnBrk="0">
              <a:lnSpc>
                <a:spcPct val="96000"/>
              </a:lnSpc>
              <a:spcBef>
                <a:spcPts val="790"/>
              </a:spcBef>
            </a:pPr>
            <a:r>
              <a:rPr sz="2600" b="1" kern="0" spc="1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70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加强规划宣传，强化公众参与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 rtl="0" eaLnBrk="0">
              <a:lnSpc>
                <a:spcPct val="88000"/>
              </a:lnSpc>
              <a:spcBef>
                <a:spcPts val="1320"/>
              </a:spcBef>
            </a:pP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充分利用各种媒介向社会公布和宣传乡镇国土空间规划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，建立规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04470" indent="1270" algn="l" rtl="0" eaLnBrk="0">
              <a:lnSpc>
                <a:spcPct val="157000"/>
              </a:lnSpc>
              <a:spcBef>
                <a:spcPts val="40"/>
              </a:spcBef>
            </a:pP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划宣传和交流互动机制，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将规划核心内容纳入村规民约，增强公众对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生态环境保护、国土空间合理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开发、自然资源节约集约利用重要性的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认识。完善社会监督机制，鼓励公众积极参与规划的实施和监督。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24180" algn="l" rtl="0" eaLnBrk="0">
              <a:lnSpc>
                <a:spcPct val="96000"/>
              </a:lnSpc>
              <a:spcBef>
                <a:spcPts val="780"/>
              </a:spcBef>
            </a:pPr>
            <a:r>
              <a:rPr sz="2600" b="1" kern="0" spc="13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1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建立长效机制，推进工作</a:t>
            </a:r>
            <a:r>
              <a:rPr sz="2600" b="1" kern="0" spc="1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开展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04470" indent="769620" algn="l" rtl="0" eaLnBrk="0">
              <a:lnSpc>
                <a:spcPct val="154000"/>
              </a:lnSpc>
              <a:spcBef>
                <a:spcPts val="320"/>
              </a:spcBef>
            </a:pP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利用国土空间规划“一张图”实施监督系统，实现对规划执行情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况实时监测、预警和定期评估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。将规划实施管理列入政府工作政绩考</a:t>
            </a:r>
            <a:r>
              <a:rPr sz="23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核内容，定期考核，做到有管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理目标、管理制度、管理队伍、管理经</a:t>
            </a:r>
            <a:r>
              <a:rPr sz="2300" kern="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费、运作机制、监督措施</a:t>
            </a:r>
            <a:r>
              <a:rPr sz="2300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46" name="picture 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748" name="textbox 748"/>
          <p:cNvSpPr/>
          <p:nvPr/>
        </p:nvSpPr>
        <p:spPr>
          <a:xfrm>
            <a:off x="310972" y="872642"/>
            <a:ext cx="2877185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8.2 规划实施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/>
          <p:nvPr/>
        </p:nvSpPr>
        <p:spPr>
          <a:xfrm>
            <a:off x="2374582" y="796290"/>
            <a:ext cx="6069965" cy="85483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16530" algn="l" rtl="0" eaLnBrk="0">
              <a:lnSpc>
                <a:spcPct val="85000"/>
              </a:lnSpc>
            </a:pPr>
            <a:r>
              <a:rPr sz="4400" b="1" kern="0" spc="-3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</a:t>
            </a:r>
            <a:r>
              <a:rPr sz="4400" kern="0" spc="-4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4400" b="1" kern="0" spc="-3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录</a:t>
            </a:r>
            <a:endParaRPr sz="4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1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8905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-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1.规划总则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6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127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2.目标愿景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2705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3.总体格局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4.自然资源保护利用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050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5.镇村体系与产业发展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6990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6.国土空间支撑体系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8420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7.国土综合整治和生态修</a:t>
            </a:r>
            <a:r>
              <a:rPr sz="3800" b="1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复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90" algn="l" rtl="0" eaLnBrk="0">
              <a:lnSpc>
                <a:spcPct val="87000"/>
              </a:lnSpc>
            </a:pPr>
            <a:r>
              <a:rPr sz="3800" b="1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8.规划实施保障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16" name="textbox 16"/>
          <p:cNvSpPr/>
          <p:nvPr/>
        </p:nvSpPr>
        <p:spPr>
          <a:xfrm>
            <a:off x="2842069" y="4945824"/>
            <a:ext cx="5560059" cy="49860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-3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sz="7100" b="1" kern="0" spc="-3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规划总则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01725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-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1.1</a:t>
            </a:r>
            <a:r>
              <a:rPr sz="3800" kern="0" spc="3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指导思想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01725" algn="l" rtl="0" eaLnBrk="0">
              <a:lnSpc>
                <a:spcPct val="87000"/>
              </a:lnSpc>
              <a:spcBef>
                <a:spcPts val="1150"/>
              </a:spcBef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1.2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规划原则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1.3</a:t>
            </a:r>
            <a:r>
              <a:rPr sz="3800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规划范围和期限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625840"/>
            <a:ext cx="10692130" cy="6486144"/>
          </a:xfrm>
          <a:prstGeom prst="rect">
            <a:avLst/>
          </a:prstGeom>
        </p:spPr>
      </p:pic>
      <p:sp>
        <p:nvSpPr>
          <p:cNvPr id="20" name="textbox 20"/>
          <p:cNvSpPr/>
          <p:nvPr/>
        </p:nvSpPr>
        <p:spPr>
          <a:xfrm>
            <a:off x="730719" y="2134336"/>
            <a:ext cx="9240519" cy="51993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1830" algn="l" rtl="0" eaLnBrk="0">
              <a:lnSpc>
                <a:spcPct val="88000"/>
              </a:lnSpc>
            </a:pPr>
            <a:r>
              <a:rPr sz="2600" kern="0" spc="2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以习近平新时代中国特色社会主义思想为指导，全面贯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5080" algn="l" rtl="0" eaLnBrk="0">
              <a:lnSpc>
                <a:spcPct val="152000"/>
              </a:lnSpc>
              <a:spcBef>
                <a:spcPts val="60"/>
              </a:spcBef>
            </a:pP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彻党的二十大精神，认真落实习近平总书记考察</a:t>
            </a:r>
            <a:r>
              <a:rPr sz="2600" kern="0" spc="1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安徽、考察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六安重要讲话重要指示</a:t>
            </a:r>
            <a:r>
              <a:rPr lang="zh-CN"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批示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精神，完整、准确、全面贯彻新发展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理念，坚持以人民为中心，统筹发展和安全，促进人与自然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和谐共生。积极抢抓皖北承接产业转移发展契机，推进产业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平台建设；推动城乡统筹，彰显冯井特色；落实耕地和永</a:t>
            </a:r>
            <a:r>
              <a:rPr sz="2600" kern="0" spc="1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久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基本农田、生态保护红线和城镇开发边界三条控制线，优化</a:t>
            </a:r>
            <a:r>
              <a:rPr sz="26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农业、生态、城镇等功能空间，系统谋划新时代国土空间开</a:t>
            </a:r>
            <a:r>
              <a:rPr sz="26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发保护新格局。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24" name="textbox 24"/>
          <p:cNvSpPr/>
          <p:nvPr/>
        </p:nvSpPr>
        <p:spPr>
          <a:xfrm>
            <a:off x="215036" y="872642"/>
            <a:ext cx="283463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 指导思想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/>
          <p:nvPr/>
        </p:nvSpPr>
        <p:spPr>
          <a:xfrm>
            <a:off x="831950" y="3002001"/>
            <a:ext cx="9072880" cy="16643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60070" algn="l" rtl="0" eaLnBrk="0">
              <a:lnSpc>
                <a:spcPct val="85000"/>
              </a:lnSpc>
            </a:pP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坚持底线思维，立足资源禀赋和环境承载能力，科学有序统筹安</a:t>
            </a:r>
            <a:r>
              <a:rPr sz="20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排生态、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3970" indent="-1905" algn="l" rtl="0" eaLnBrk="0">
              <a:lnSpc>
                <a:spcPct val="150000"/>
              </a:lnSpc>
              <a:spcBef>
                <a:spcPts val="65"/>
              </a:spcBef>
            </a:pP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农业、城镇等功能空间</a:t>
            </a:r>
            <a:r>
              <a:rPr sz="20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。落实各项约束性指标，落实“三区三线</a:t>
            </a:r>
            <a:r>
              <a:rPr sz="2000" kern="0" spc="-5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0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”划定成果。</a:t>
            </a: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合理划定村庄建设边界，严控增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量、盘活存量，提高建设用地节约集约利用水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平，推动形成绿色发展方式和生活方式。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822274" y="12950811"/>
            <a:ext cx="9102090" cy="1207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传导落实上位规划确定的约束性指标和主要任务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，并将镇级规划内容、指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5400" indent="-12700" algn="l" rtl="0" eaLnBrk="0">
              <a:lnSpc>
                <a:spcPct val="151000"/>
              </a:lnSpc>
              <a:spcBef>
                <a:spcPts val="20"/>
              </a:spcBef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标传导至村庄。强化镇域的统筹作用，统筹全域资源和要素，实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施全要素整合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管控，高效率治理，建立镇村一体化的空间保护利用秩序。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textbox 30"/>
          <p:cNvSpPr/>
          <p:nvPr/>
        </p:nvSpPr>
        <p:spPr>
          <a:xfrm>
            <a:off x="832077" y="8122450"/>
            <a:ext cx="9091930" cy="1207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培育乡村发展新动能，结合产业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基础，科学确定产业发展方向，推动现代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6830" indent="-24130" algn="l" rtl="0" eaLnBrk="0">
              <a:lnSpc>
                <a:spcPct val="151000"/>
              </a:lnSpc>
              <a:spcBef>
                <a:spcPts val="20"/>
              </a:spcBef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农业提质增效，积极发展旅游产业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，推动一二三产业融合，切实增进民生福祉</a:t>
            </a: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sz="2000" kern="0" spc="3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壮大集体经济，全面推进</a:t>
            </a: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乡村振兴，加快实现共同富裕。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textbox 32"/>
          <p:cNvSpPr/>
          <p:nvPr/>
        </p:nvSpPr>
        <p:spPr>
          <a:xfrm>
            <a:off x="811971" y="5757050"/>
            <a:ext cx="9079865" cy="1207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</a:pP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坚持以人民为中心，尊重民意，顺应群众诉求期盼，处理好人与自然的和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5875" indent="-3810" algn="l" rtl="0" eaLnBrk="0">
              <a:lnSpc>
                <a:spcPct val="151000"/>
              </a:lnSpc>
              <a:spcBef>
                <a:spcPts val="20"/>
              </a:spcBef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谐关系，提升人居环境质量，改善基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础设施和公共服务设施水平，推进城乡基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本公共服务均等化，实现城乡高质量发展、高品质生活。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36" name="textbox 36"/>
          <p:cNvSpPr/>
          <p:nvPr/>
        </p:nvSpPr>
        <p:spPr>
          <a:xfrm>
            <a:off x="813624" y="10585412"/>
            <a:ext cx="9092565" cy="707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</a:pPr>
            <a:r>
              <a:rPr sz="20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深入挖掘自然与人文资源</a:t>
            </a:r>
            <a:r>
              <a:rPr sz="20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禀赋，统筹考虑区位、产业、经济等特征，准确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algn="l" rtl="0" eaLnBrk="0">
              <a:lnSpc>
                <a:spcPts val="3330"/>
              </a:lnSpc>
            </a:pP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把握冯井镇镇镇发展方向和功能定位，塑造有地域特色、风貌特色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的乡镇。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" name="textbox 38"/>
          <p:cNvSpPr/>
          <p:nvPr/>
        </p:nvSpPr>
        <p:spPr>
          <a:xfrm>
            <a:off x="824483" y="2065019"/>
            <a:ext cx="4322445" cy="675640"/>
          </a:xfrm>
          <a:prstGeom prst="rect">
            <a:avLst/>
          </a:prstGeom>
          <a:solidFill>
            <a:srgbClr val="0070C0">
              <a:alpha val="941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80390" algn="l" rtl="0" eaLnBrk="0">
              <a:lnSpc>
                <a:spcPct val="88000"/>
              </a:lnSpc>
            </a:pPr>
            <a:r>
              <a:rPr sz="2600" b="1" kern="0" spc="1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底线思维、绿色发展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824483" y="4768595"/>
            <a:ext cx="4322445" cy="675640"/>
          </a:xfrm>
          <a:prstGeom prst="rect">
            <a:avLst/>
          </a:prstGeom>
          <a:solidFill>
            <a:srgbClr val="0070C0">
              <a:alpha val="941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24205" algn="l" rtl="0" eaLnBrk="0">
              <a:lnSpc>
                <a:spcPct val="88000"/>
              </a:lnSpc>
              <a:spcBef>
                <a:spcPts val="5"/>
              </a:spcBef>
            </a:pPr>
            <a:r>
              <a:rPr sz="2600" b="1" kern="0" spc="11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以人为本、提升品质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2" name="textbox 42"/>
          <p:cNvSpPr/>
          <p:nvPr/>
        </p:nvSpPr>
        <p:spPr>
          <a:xfrm>
            <a:off x="824483" y="7141464"/>
            <a:ext cx="4322445" cy="675640"/>
          </a:xfrm>
          <a:prstGeom prst="rect">
            <a:avLst/>
          </a:prstGeom>
          <a:solidFill>
            <a:srgbClr val="0070C0">
              <a:alpha val="941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01980" algn="l" rtl="0" eaLnBrk="0">
              <a:lnSpc>
                <a:spcPct val="88000"/>
              </a:lnSpc>
              <a:spcBef>
                <a:spcPts val="5"/>
              </a:spcBef>
            </a:pP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乡村振兴，</a:t>
            </a:r>
            <a:r>
              <a:rPr sz="2600" kern="0" spc="-4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5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共同富裕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4" name="textbox 44"/>
          <p:cNvSpPr/>
          <p:nvPr/>
        </p:nvSpPr>
        <p:spPr>
          <a:xfrm>
            <a:off x="824483" y="9596627"/>
            <a:ext cx="4322445" cy="675640"/>
          </a:xfrm>
          <a:prstGeom prst="rect">
            <a:avLst/>
          </a:prstGeom>
          <a:solidFill>
            <a:srgbClr val="0070C0">
              <a:alpha val="941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24205" algn="l" rtl="0" eaLnBrk="0">
              <a:lnSpc>
                <a:spcPct val="88000"/>
              </a:lnSpc>
              <a:spcBef>
                <a:spcPts val="5"/>
              </a:spcBef>
            </a:pP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因地制宜，</a:t>
            </a:r>
            <a:r>
              <a:rPr sz="2600" kern="0" spc="-4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600" b="1" kern="0" spc="3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彰显特色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6" name="textbox 46"/>
          <p:cNvSpPr/>
          <p:nvPr/>
        </p:nvSpPr>
        <p:spPr>
          <a:xfrm>
            <a:off x="824483" y="11969496"/>
            <a:ext cx="4322445" cy="675640"/>
          </a:xfrm>
          <a:prstGeom prst="rect">
            <a:avLst/>
          </a:prstGeom>
          <a:solidFill>
            <a:srgbClr val="0070C0">
              <a:alpha val="941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91820" algn="l" rtl="0" eaLnBrk="0">
              <a:lnSpc>
                <a:spcPct val="88000"/>
              </a:lnSpc>
              <a:spcBef>
                <a:spcPts val="5"/>
              </a:spcBef>
            </a:pPr>
            <a:r>
              <a:rPr sz="2600" b="1" kern="0" spc="14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上下统筹、全域管控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8" name="textbox 48"/>
          <p:cNvSpPr/>
          <p:nvPr/>
        </p:nvSpPr>
        <p:spPr>
          <a:xfrm>
            <a:off x="215036" y="872642"/>
            <a:ext cx="283463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 规划原则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383279" y="3557016"/>
            <a:ext cx="7308850" cy="11532107"/>
          </a:xfrm>
          <a:prstGeom prst="rect">
            <a:avLst/>
          </a:prstGeom>
        </p:spPr>
      </p:pic>
      <p:sp>
        <p:nvSpPr>
          <p:cNvPr id="52" name="textbox 52"/>
          <p:cNvSpPr/>
          <p:nvPr/>
        </p:nvSpPr>
        <p:spPr>
          <a:xfrm>
            <a:off x="833869" y="1770698"/>
            <a:ext cx="9050019" cy="112293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5245" algn="l" rtl="0" eaLnBrk="0">
              <a:lnSpc>
                <a:spcPct val="96000"/>
              </a:lnSpc>
            </a:pPr>
            <a:r>
              <a:rPr sz="2600" b="1" kern="0" spc="-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1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-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规划范围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444500" algn="l" rtl="0" eaLnBrk="0">
              <a:lnSpc>
                <a:spcPct val="143000"/>
              </a:lnSpc>
              <a:spcBef>
                <a:spcPts val="450"/>
              </a:spcBef>
            </a:pP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规划范围为冯井镇行政辖区范围，包括镇域和镇政府驻地两个层</a:t>
            </a:r>
            <a:r>
              <a:rPr sz="2300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56565" algn="l" rtl="0" eaLnBrk="0">
              <a:lnSpc>
                <a:spcPct val="88000"/>
              </a:lnSpc>
              <a:spcBef>
                <a:spcPts val="1870"/>
              </a:spcBef>
            </a:pPr>
            <a:r>
              <a:rPr sz="2300" b="1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镇域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范围国土空间总面积为119.37平方公里。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56565" algn="l" rtl="0" eaLnBrk="0">
              <a:lnSpc>
                <a:spcPct val="88000"/>
              </a:lnSpc>
              <a:spcBef>
                <a:spcPts val="690"/>
              </a:spcBef>
            </a:pPr>
            <a:r>
              <a:rPr sz="2300" b="1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镇政府驻地</a:t>
            </a:r>
            <a:r>
              <a:rPr sz="23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面积为4</a:t>
            </a:r>
            <a:r>
              <a:rPr sz="23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.47平方公里。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050" algn="l" rtl="0" eaLnBrk="0">
              <a:lnSpc>
                <a:spcPct val="96000"/>
              </a:lnSpc>
              <a:spcBef>
                <a:spcPts val="785"/>
              </a:spcBef>
            </a:pPr>
            <a:r>
              <a:rPr sz="2600" b="1" kern="0" spc="-2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n</a:t>
            </a:r>
            <a:r>
              <a:rPr sz="2600" kern="0" spc="-810" dirty="0">
                <a:solidFill>
                  <a:srgbClr val="C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2600" b="1" kern="0" spc="-2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规划期限</a:t>
            </a:r>
            <a:endParaRPr sz="2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29260" algn="l" rtl="0" eaLnBrk="0">
              <a:lnSpc>
                <a:spcPct val="88000"/>
              </a:lnSpc>
              <a:spcBef>
                <a:spcPts val="1545"/>
              </a:spcBef>
            </a:pP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规划期限为2021-2035年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4340" algn="l" rtl="0" eaLnBrk="0">
              <a:lnSpc>
                <a:spcPct val="88000"/>
              </a:lnSpc>
              <a:spcBef>
                <a:spcPts val="700"/>
              </a:spcBef>
            </a:pPr>
            <a:r>
              <a:rPr sz="2300" b="1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近期至2025年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31800" algn="l" rtl="0" eaLnBrk="0">
              <a:lnSpc>
                <a:spcPct val="88000"/>
              </a:lnSpc>
              <a:spcBef>
                <a:spcPts val="1825"/>
              </a:spcBef>
            </a:pPr>
            <a:r>
              <a:rPr sz="2300" b="1" kern="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远期至2035年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3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30775" algn="l" rtl="0" eaLnBrk="0">
              <a:lnSpc>
                <a:spcPct val="86000"/>
              </a:lnSpc>
              <a:spcBef>
                <a:spcPts val="430"/>
              </a:spcBef>
            </a:pPr>
            <a:r>
              <a:rPr sz="14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镇政府驻地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675630" algn="l" rtl="0" eaLnBrk="0">
              <a:lnSpc>
                <a:spcPct val="86000"/>
              </a:lnSpc>
              <a:spcBef>
                <a:spcPts val="420"/>
              </a:spcBef>
            </a:pPr>
            <a:r>
              <a:rPr sz="14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城镇开发边界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19090" algn="l" rtl="0" eaLnBrk="0">
              <a:lnSpc>
                <a:spcPct val="86000"/>
              </a:lnSpc>
              <a:spcBef>
                <a:spcPts val="420"/>
              </a:spcBef>
            </a:pPr>
            <a:r>
              <a:rPr sz="1400" b="1" kern="0" spc="-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马店新城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6608445" algn="l" rtl="0" eaLnBrk="0">
              <a:lnSpc>
                <a:spcPct val="85000"/>
              </a:lnSpc>
              <a:spcBef>
                <a:spcPts val="15"/>
              </a:spcBef>
            </a:pPr>
            <a:r>
              <a:rPr sz="14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城镇开发边界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340004" y="872642"/>
            <a:ext cx="434594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 规划范围和期限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textbox 58"/>
          <p:cNvSpPr/>
          <p:nvPr/>
        </p:nvSpPr>
        <p:spPr>
          <a:xfrm>
            <a:off x="9236646" y="13699948"/>
            <a:ext cx="1085214" cy="9975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6000"/>
              </a:lnSpc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镇域范围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5560" indent="-20955" algn="l" rtl="0" eaLnBrk="0">
              <a:lnSpc>
                <a:spcPct val="130000"/>
              </a:lnSpc>
              <a:spcBef>
                <a:spcPts val="815"/>
              </a:spcBef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镇政府驻地范围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中心城区范围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94826" y="14245818"/>
            <a:ext cx="506501" cy="482116"/>
          </a:xfrm>
          <a:prstGeom prst="rect">
            <a:avLst/>
          </a:prstGeom>
        </p:spPr>
      </p:pic>
      <p:graphicFrame>
        <p:nvGraphicFramePr>
          <p:cNvPr id="62" name="table 62"/>
          <p:cNvGraphicFramePr>
            <a:graphicFrameLocks noGrp="1"/>
          </p:cNvGraphicFramePr>
          <p:nvPr/>
        </p:nvGraphicFramePr>
        <p:xfrm>
          <a:off x="8594826" y="13979118"/>
          <a:ext cx="506094" cy="214630"/>
        </p:xfrm>
        <a:graphic>
          <a:graphicData uri="http://schemas.openxmlformats.org/drawingml/2006/table">
            <a:tbl>
              <a:tblPr>
                <a:solidFill>
                  <a:srgbClr val="FEBEBE"/>
                </a:solidFill>
              </a:tblPr>
              <a:tblGrid>
                <a:gridCol w="506094"/>
              </a:tblGrid>
              <a:tr h="2019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B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table 64"/>
          <p:cNvGraphicFramePr>
            <a:graphicFrameLocks noGrp="1"/>
          </p:cNvGraphicFramePr>
          <p:nvPr/>
        </p:nvGraphicFramePr>
        <p:xfrm>
          <a:off x="8594826" y="13712418"/>
          <a:ext cx="506094" cy="214630"/>
        </p:xfrm>
        <a:graphic>
          <a:graphicData uri="http://schemas.openxmlformats.org/drawingml/2006/table">
            <a:tbl>
              <a:tblPr>
                <a:solidFill>
                  <a:srgbClr val="B2B2B2"/>
                </a:solidFill>
              </a:tblPr>
              <a:tblGrid>
                <a:gridCol w="506094"/>
              </a:tblGrid>
              <a:tr h="2019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C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130" cy="9898380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2675064" y="5049215"/>
            <a:ext cx="4949825" cy="49847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5000"/>
              </a:lnSpc>
              <a:spcBef>
                <a:spcPts val="0"/>
              </a:spcBef>
            </a:pPr>
            <a:r>
              <a:rPr sz="16400" b="1" kern="0" spc="-7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sz="16400" kern="0" spc="-29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7100" b="1" kern="0" spc="-7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目标</a:t>
            </a:r>
            <a:r>
              <a:rPr sz="7100" b="1" kern="0" spc="-7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愿</a:t>
            </a:r>
            <a:r>
              <a:rPr sz="7100" b="1" kern="0" spc="-3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景</a:t>
            </a:r>
            <a:endParaRPr sz="7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064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2.1</a:t>
            </a:r>
            <a:r>
              <a:rPr sz="3800" kern="0" spc="7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发展定位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8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0645" algn="l" rtl="0" eaLnBrk="0">
              <a:lnSpc>
                <a:spcPct val="87000"/>
              </a:lnSpc>
              <a:spcBef>
                <a:spcPts val="1145"/>
              </a:spcBef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2.2</a:t>
            </a:r>
            <a:r>
              <a:rPr sz="3800" kern="0" spc="7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发展目标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0645" algn="l" rtl="0" eaLnBrk="0">
              <a:lnSpc>
                <a:spcPct val="87000"/>
              </a:lnSpc>
              <a:spcBef>
                <a:spcPts val="5"/>
              </a:spcBef>
            </a:pP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2.3</a:t>
            </a:r>
            <a:r>
              <a:rPr sz="3800" kern="0" spc="7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3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发展策略</a:t>
            </a:r>
            <a:endParaRPr sz="3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 70"/>
          <p:cNvSpPr/>
          <p:nvPr/>
        </p:nvSpPr>
        <p:spPr>
          <a:xfrm>
            <a:off x="0" y="1575815"/>
            <a:ext cx="10692130" cy="6685788"/>
          </a:xfrm>
          <a:prstGeom prst="rect">
            <a:avLst/>
          </a:prstGeom>
          <a:solidFill>
            <a:srgbClr val="FFFFFF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1575816"/>
            <a:ext cx="10692130" cy="7275575"/>
          </a:xfrm>
          <a:prstGeom prst="rect">
            <a:avLst/>
          </a:prstGeom>
        </p:spPr>
      </p:pic>
      <p:sp>
        <p:nvSpPr>
          <p:cNvPr id="74" name="textbox 74"/>
          <p:cNvSpPr/>
          <p:nvPr/>
        </p:nvSpPr>
        <p:spPr>
          <a:xfrm>
            <a:off x="501396" y="9444227"/>
            <a:ext cx="9708515" cy="5186679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24890" algn="l" rtl="0" eaLnBrk="0">
              <a:lnSpc>
                <a:spcPct val="88000"/>
              </a:lnSpc>
              <a:spcBef>
                <a:spcPts val="0"/>
              </a:spcBef>
            </a:pPr>
            <a:r>
              <a:rPr sz="2300" kern="0" spc="2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空间底线全面筑牢。严格落实耕地和永久基本农田保护任务。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61950" algn="l" rtl="0" eaLnBrk="0">
              <a:lnSpc>
                <a:spcPct val="160000"/>
              </a:lnSpc>
              <a:spcBef>
                <a:spcPts val="35"/>
              </a:spcBef>
            </a:pPr>
            <a:r>
              <a:rPr sz="2300" kern="0" spc="2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生态空间得到充分保护与修复，生态系统稳定性不断增强，生态</a:t>
            </a:r>
            <a:r>
              <a:rPr sz="2300" kern="0" spc="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1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保护红线等生态底线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空间得到全面保护。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7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37915" algn="l" rtl="0" eaLnBrk="0">
              <a:lnSpc>
                <a:spcPct val="88000"/>
              </a:lnSpc>
              <a:spcBef>
                <a:spcPts val="695"/>
              </a:spcBef>
            </a:pPr>
            <a:r>
              <a:rPr sz="2300" b="1" kern="0" spc="9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总体格局更加优化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635375" algn="l" rtl="0" eaLnBrk="0">
              <a:lnSpc>
                <a:spcPts val="5200"/>
              </a:lnSpc>
            </a:pPr>
            <a:r>
              <a:rPr sz="2300" b="1" kern="0" spc="9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空间品质显著提升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622675" algn="l" rtl="0" eaLnBrk="0">
              <a:lnSpc>
                <a:spcPts val="5760"/>
              </a:lnSpc>
            </a:pPr>
            <a:r>
              <a:rPr sz="2300" b="1" kern="0" spc="10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特色魅力持续彰显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649345" algn="l" rtl="0" eaLnBrk="0">
              <a:lnSpc>
                <a:spcPts val="5760"/>
              </a:lnSpc>
            </a:pPr>
            <a:r>
              <a:rPr sz="2300" b="1" kern="0" spc="8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安全韧性有力保障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6" name="textbox 76"/>
          <p:cNvSpPr/>
          <p:nvPr/>
        </p:nvSpPr>
        <p:spPr>
          <a:xfrm>
            <a:off x="402437" y="2293225"/>
            <a:ext cx="9925684" cy="25660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17550" algn="l" rtl="0" eaLnBrk="0">
              <a:lnSpc>
                <a:spcPct val="88000"/>
              </a:lnSpc>
            </a:pPr>
            <a:r>
              <a:rPr sz="23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引导城镇建设、产业项目向城镇开发边界</a:t>
            </a:r>
            <a:r>
              <a:rPr sz="2300" kern="0" spc="1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内集中，提升城镇能级；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5875" indent="-3810" algn="l" rtl="0" eaLnBrk="0">
              <a:lnSpc>
                <a:spcPct val="159000"/>
              </a:lnSpc>
              <a:spcBef>
                <a:spcPts val="15"/>
              </a:spcBef>
            </a:pPr>
            <a:r>
              <a:rPr sz="2300" kern="0" spc="2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补足生产性和生活性公共服务设施建设，加快交通融入，推动冯井镇建</a:t>
            </a:r>
            <a:r>
              <a:rPr sz="2300" kern="0" spc="2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设成为具有现代化城</a:t>
            </a:r>
            <a:r>
              <a:rPr sz="2300" kern="0" spc="2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镇功能的产城融合示范区；创新产业融合平台，提</a:t>
            </a:r>
            <a:r>
              <a:rPr sz="2300" kern="0" spc="2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高现代产业竞争力。以产城融合</a:t>
            </a:r>
            <a:r>
              <a:rPr sz="2300" kern="0" spc="-6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300" kern="0" spc="2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、高能</a:t>
            </a:r>
            <a:r>
              <a:rPr sz="2300" kern="0" spc="1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级平台创新为导向，协力推进安</a:t>
            </a:r>
            <a:r>
              <a:rPr sz="2300" kern="0" spc="1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徽霍邱经济开发区产业平台</a:t>
            </a:r>
            <a:r>
              <a:rPr sz="23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建设。</a:t>
            </a:r>
            <a:endParaRPr sz="2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8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3252"/>
            <a:ext cx="10692130" cy="58978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3041904" y="5661672"/>
            <a:ext cx="4639055" cy="512051"/>
            <a:chOff x="0" y="0"/>
            <a:chExt cx="4639055" cy="512051"/>
          </a:xfrm>
        </p:grpSpPr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7608"/>
              <a:ext cx="4639055" cy="504443"/>
            </a:xfrm>
            <a:prstGeom prst="rect">
              <a:avLst/>
            </a:prstGeom>
          </p:spPr>
        </p:pic>
        <p:sp>
          <p:nvSpPr>
            <p:cNvPr id="82" name="textbox 82"/>
            <p:cNvSpPr/>
            <p:nvPr/>
          </p:nvSpPr>
          <p:spPr>
            <a:xfrm>
              <a:off x="-12700" y="-12700"/>
              <a:ext cx="4664709" cy="53784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76835" algn="l" rtl="0" eaLnBrk="0">
                <a:lnSpc>
                  <a:spcPct val="87000"/>
                </a:lnSpc>
              </a:pPr>
              <a:r>
                <a:rPr sz="3500" b="1" kern="0" spc="50" dirty="0">
                  <a:solidFill>
                    <a:srgbClr val="C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霍邱县综合服务重点镇</a:t>
              </a:r>
              <a:endParaRPr sz="35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84" name="textbox 84"/>
          <p:cNvSpPr/>
          <p:nvPr/>
        </p:nvSpPr>
        <p:spPr>
          <a:xfrm>
            <a:off x="2865374" y="6474638"/>
            <a:ext cx="5029200" cy="4895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500" b="1" kern="0" spc="60" dirty="0">
                <a:solidFill>
                  <a:srgbClr val="C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霍邱西部产业发展新高地</a:t>
            </a:r>
            <a:endParaRPr sz="3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6" name="textbox 86"/>
          <p:cNvSpPr/>
          <p:nvPr/>
        </p:nvSpPr>
        <p:spPr>
          <a:xfrm>
            <a:off x="320878" y="8261692"/>
            <a:ext cx="28721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2.2 发展目标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8" name="textbox 88"/>
          <p:cNvSpPr/>
          <p:nvPr/>
        </p:nvSpPr>
        <p:spPr>
          <a:xfrm>
            <a:off x="320878" y="872642"/>
            <a:ext cx="2872104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145"/>
              </a:lnSpc>
            </a:pPr>
            <a:r>
              <a:rPr sz="38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2.1 发展定位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7293</Words>
  <Application>WPS 演示</Application>
  <PresentationFormat/>
  <Paragraphs>826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宋体</vt:lpstr>
      <vt:lpstr>Wingdings</vt:lpstr>
      <vt:lpstr>Arial</vt:lpstr>
      <vt:lpstr>黑体</vt:lpstr>
      <vt:lpstr>微软雅黑</vt:lpstr>
      <vt:lpstr>Wingdings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绳家琦</cp:lastModifiedBy>
  <cp:revision>2</cp:revision>
  <dcterms:created xsi:type="dcterms:W3CDTF">2026-01-07T07:03:15Z</dcterms:created>
  <dcterms:modified xsi:type="dcterms:W3CDTF">2026-01-07T07:03:51Z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wqlLaW5nc29mdCBQREYgdG8gV1BTIDExNQ</vt:lpwstr>
  </property>
  <property fmtid="{D5CDD505-2E9C-101B-9397-08002B2CF9AE}" pid="3" name="Created">
    <vt:filetime>2026-01-07T14:57:58Z</vt:filetime>
  </property>
  <property fmtid="{D5CDD505-2E9C-101B-9397-08002B2CF9AE}" pid="4" name="ICV">
    <vt:lpwstr>7C87589B97A8482DB317260E8987D789_13</vt:lpwstr>
  </property>
  <property fmtid="{D5CDD505-2E9C-101B-9397-08002B2CF9AE}" pid="5" name="KSOProductBuildVer">
    <vt:lpwstr>2052-12.1.0.24034</vt:lpwstr>
  </property>
</Properties>
</file>